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9"/>
  </p:notesMasterIdLst>
  <p:handoutMasterIdLst>
    <p:handoutMasterId r:id="rId30"/>
  </p:handoutMasterIdLst>
  <p:sldIdLst>
    <p:sldId id="268" r:id="rId2"/>
    <p:sldId id="286" r:id="rId3"/>
    <p:sldId id="269" r:id="rId4"/>
    <p:sldId id="301" r:id="rId5"/>
    <p:sldId id="308" r:id="rId6"/>
    <p:sldId id="298" r:id="rId7"/>
    <p:sldId id="307" r:id="rId8"/>
    <p:sldId id="309" r:id="rId9"/>
    <p:sldId id="289" r:id="rId10"/>
    <p:sldId id="290" r:id="rId11"/>
    <p:sldId id="310" r:id="rId12"/>
    <p:sldId id="291" r:id="rId13"/>
    <p:sldId id="292" r:id="rId14"/>
    <p:sldId id="287" r:id="rId15"/>
    <p:sldId id="270" r:id="rId16"/>
    <p:sldId id="293" r:id="rId17"/>
    <p:sldId id="271" r:id="rId18"/>
    <p:sldId id="272" r:id="rId19"/>
    <p:sldId id="275" r:id="rId20"/>
    <p:sldId id="274" r:id="rId21"/>
    <p:sldId id="278" r:id="rId22"/>
    <p:sldId id="279" r:id="rId23"/>
    <p:sldId id="280" r:id="rId24"/>
    <p:sldId id="294" r:id="rId25"/>
    <p:sldId id="305" r:id="rId26"/>
    <p:sldId id="297" r:id="rId27"/>
    <p:sldId id="30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39">
          <p15:clr>
            <a:srgbClr val="A4A3A4"/>
          </p15:clr>
        </p15:guide>
        <p15:guide id="4" orient="horz" pos="505">
          <p15:clr>
            <a:srgbClr val="A4A3A4"/>
          </p15:clr>
        </p15:guide>
        <p15:guide id="5" orient="horz" pos="1165">
          <p15:clr>
            <a:srgbClr val="A4A3A4"/>
          </p15:clr>
        </p15:guide>
        <p15:guide id="6" orient="horz" pos="3903">
          <p15:clr>
            <a:srgbClr val="A4A3A4"/>
          </p15:clr>
        </p15:guide>
        <p15:guide id="7" pos="7400">
          <p15:clr>
            <a:srgbClr val="A4A3A4"/>
          </p15:clr>
        </p15:guide>
        <p15:guide id="8" pos="1025">
          <p15:clr>
            <a:srgbClr val="A4A3A4"/>
          </p15:clr>
        </p15:guide>
        <p15:guide id="9" pos="6697">
          <p15:clr>
            <a:srgbClr val="A4A3A4"/>
          </p15:clr>
        </p15:guide>
        <p15:guide id="10" pos="421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FFFF00"/>
    <a:srgbClr val="FF00FF"/>
    <a:srgbClr val="008000"/>
    <a:srgbClr val="63666A"/>
    <a:srgbClr val="CC6600"/>
    <a:srgbClr val="6699FF"/>
    <a:srgbClr val="FF5050"/>
    <a:srgbClr val="33CC3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00" autoAdjust="0"/>
    <p:restoredTop sz="94660"/>
  </p:normalViewPr>
  <p:slideViewPr>
    <p:cSldViewPr snapToGrid="0" showGuides="1">
      <p:cViewPr varScale="1">
        <p:scale>
          <a:sx n="90" d="100"/>
          <a:sy n="90" d="100"/>
        </p:scale>
        <p:origin x="864" y="78"/>
      </p:cViewPr>
      <p:guideLst>
        <p:guide orient="horz" pos="2160"/>
        <p:guide pos="3840"/>
        <p:guide orient="horz" pos="1039"/>
        <p:guide orient="horz" pos="505"/>
        <p:guide orient="horz" pos="1165"/>
        <p:guide orient="horz" pos="3903"/>
        <p:guide pos="7400"/>
        <p:guide pos="1025"/>
        <p:guide pos="6697"/>
        <p:guide pos="4212"/>
      </p:guideLst>
    </p:cSldViewPr>
  </p:slideViewPr>
  <p:notesTextViewPr>
    <p:cViewPr>
      <p:scale>
        <a:sx n="1" d="1"/>
        <a:sy n="1" d="1"/>
      </p:scale>
      <p:origin x="0" y="0"/>
    </p:cViewPr>
  </p:notesTextViewPr>
  <p:sorterViewPr>
    <p:cViewPr>
      <p:scale>
        <a:sx n="100" d="100"/>
        <a:sy n="100" d="100"/>
      </p:scale>
      <p:origin x="0" y="8058"/>
    </p:cViewPr>
  </p:sorterViewPr>
  <p:notesViewPr>
    <p:cSldViewPr snapToGrid="0" showGuides="1">
      <p:cViewPr varScale="1">
        <p:scale>
          <a:sx n="92" d="100"/>
          <a:sy n="92" d="100"/>
        </p:scale>
        <p:origin x="-3410" y="-8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2022-04-16</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2022-04-16</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p:spPr>
        <p:txBody>
          <a:bodyPr/>
          <a:lstStyle>
            <a:lvl1pPr algn="l">
              <a:defRPr sz="1400" b="1">
                <a:solidFill>
                  <a:schemeClr val="accent2"/>
                </a:solidFill>
              </a:defRPr>
            </a:lvl1pPr>
          </a:lstStyle>
          <a:p>
            <a:fld id="{6050E0BC-091B-4F46-A64B-EF4A39477016}" type="datetime4">
              <a:rPr lang="en-US" smtClean="0"/>
              <a:t>April 16, 2022</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 name="Rectangle 7">
            <a:extLst>
              <a:ext uri="{FF2B5EF4-FFF2-40B4-BE49-F238E27FC236}">
                <a16:creationId xmlns:a16="http://schemas.microsoft.com/office/drawing/2014/main" id="{0325036F-BF1D-44AF-891D-786237A0A871}"/>
              </a:ext>
            </a:extLst>
          </p:cNvPr>
          <p:cNvSpPr/>
          <p:nvPr userDrawn="1"/>
        </p:nvSpPr>
        <p:spPr>
          <a:xfrm>
            <a:off x="587829" y="6302829"/>
            <a:ext cx="424542"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83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623697" y="1133856"/>
            <a:ext cx="4946966"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April 16,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494347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1626345" y="1649541"/>
            <a:ext cx="494431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60F844-BF21-4AD2-9D1A-2E8D2D3063DF}"/>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445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5" name="Date Placeholder 4"/>
          <p:cNvSpPr>
            <a:spLocks noGrp="1"/>
          </p:cNvSpPr>
          <p:nvPr>
            <p:ph type="dt" sz="half" idx="10"/>
          </p:nvPr>
        </p:nvSpPr>
        <p:spPr/>
        <p:txBody>
          <a:bodyPr/>
          <a:lstStyle/>
          <a:p>
            <a:fld id="{016954F2-A168-429F-B267-8625DABCA019}" type="datetime4">
              <a:rPr lang="en-US" smtClean="0"/>
              <a:t>April 16, 2022</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cxnSp>
        <p:nvCxnSpPr>
          <p:cNvPr id="9" name="Straight Connector 8"/>
          <p:cNvCxnSpPr/>
          <p:nvPr/>
        </p:nvCxnSpPr>
        <p:spPr>
          <a:xfrm>
            <a:off x="1627188" y="1649541"/>
            <a:ext cx="1011250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627188" y="1851659"/>
            <a:ext cx="494347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6810375" y="1851658"/>
            <a:ext cx="4929188" cy="43434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627188" y="1649541"/>
            <a:ext cx="1011250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2852ED-406E-459C-BE67-4C16A8EDF779}"/>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25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623697"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5078094"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April 16,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809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3209544"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5078095" y="1848930"/>
            <a:ext cx="3209544"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8537956" y="1649413"/>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8534019"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8533003" y="1848930"/>
            <a:ext cx="3209925" cy="4329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62634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07809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537956" y="1649413"/>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29AABF5-27F6-4C39-9BD7-EE6B28E0DAB9}"/>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579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62369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420143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April 16,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453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4203361"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77917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6779534" y="1848930"/>
            <a:ext cx="2386584" cy="4329112"/>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p:nvCxnSpPr>
        <p:spPr>
          <a:xfrm>
            <a:off x="9360916"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935691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20" name="Content Placeholder 19"/>
          <p:cNvSpPr>
            <a:spLocks noGrp="1"/>
          </p:cNvSpPr>
          <p:nvPr>
            <p:ph sz="quarter" idx="18"/>
          </p:nvPr>
        </p:nvSpPr>
        <p:spPr>
          <a:xfrm>
            <a:off x="9355708" y="1848929"/>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8" name="Straight Connector 17"/>
          <p:cNvCxnSpPr/>
          <p:nvPr userDrawn="1"/>
        </p:nvCxnSpPr>
        <p:spPr>
          <a:xfrm>
            <a:off x="162634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0453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360916"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764254-1C0E-4631-8670-4457B3F238B9}"/>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26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627187" y="1133856"/>
            <a:ext cx="493776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April 16,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6813550" y="1133856"/>
            <a:ext cx="4933950" cy="338328"/>
          </a:xfrm>
        </p:spPr>
        <p:txBody>
          <a:bodyPr anchor="b" anchorCtr="0"/>
          <a:lstStyle>
            <a:lvl1pPr marL="0" indent="0">
              <a:lnSpc>
                <a:spcPct val="90000"/>
              </a:lnSpc>
              <a:spcBef>
                <a:spcPts val="0"/>
              </a:spcBef>
              <a:buFontTx/>
              <a:buNone/>
              <a:defRPr sz="1400" b="1"/>
            </a:lvl1pPr>
          </a:lstStyle>
          <a:p>
            <a:pPr lvl="0"/>
            <a:r>
              <a:rPr lang="en-US" dirty="0"/>
              <a:t>Subtitle</a:t>
            </a:r>
            <a:endParaRPr lang="en-CA" dirty="0"/>
          </a:p>
        </p:txBody>
      </p:sp>
      <p:cxnSp>
        <p:nvCxnSpPr>
          <p:cNvPr id="10" name="Straight Connector 9">
            <a:extLst>
              <a:ext uri="{FF2B5EF4-FFF2-40B4-BE49-F238E27FC236}">
                <a16:creationId xmlns:a16="http://schemas.microsoft.com/office/drawing/2014/main" id="{792A8861-7B2B-4F59-8942-06CC4EB6631F}"/>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78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627187" y="1133856"/>
            <a:ext cx="320954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April 16,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5084064"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8534400" y="1133856"/>
            <a:ext cx="3213100" cy="338328"/>
          </a:xfrm>
        </p:spPr>
        <p:txBody>
          <a:bodyPr anchor="b" anchorCtr="0">
            <a:noAutofit/>
          </a:bodyPr>
          <a:lstStyle>
            <a:lvl1pPr marL="0" indent="0">
              <a:buFontTx/>
              <a:buNone/>
              <a:defRPr sz="1400" b="1"/>
            </a:lvl1pPr>
          </a:lstStyle>
          <a:p>
            <a:pPr lvl="0"/>
            <a:r>
              <a:rPr lang="en-US" dirty="0"/>
              <a:t>Subtitle</a:t>
            </a:r>
            <a:endParaRPr lang="en-CA" dirty="0"/>
          </a:p>
        </p:txBody>
      </p:sp>
      <p:cxnSp>
        <p:nvCxnSpPr>
          <p:cNvPr id="10" name="Straight Connector 9">
            <a:extLst>
              <a:ext uri="{FF2B5EF4-FFF2-40B4-BE49-F238E27FC236}">
                <a16:creationId xmlns:a16="http://schemas.microsoft.com/office/drawing/2014/main" id="{9DBD8263-5B28-4762-ACE3-B95B8B9B5133}"/>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226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627187"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April 16,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4203805"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6780423"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9357042"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cxnSp>
        <p:nvCxnSpPr>
          <p:cNvPr id="11" name="Straight Connector 10">
            <a:extLst>
              <a:ext uri="{FF2B5EF4-FFF2-40B4-BE49-F238E27FC236}">
                <a16:creationId xmlns:a16="http://schemas.microsoft.com/office/drawing/2014/main" id="{36D50BBA-27BE-46B1-9DA2-142911E75587}"/>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95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7" name="Date Placeholder 6"/>
          <p:cNvSpPr>
            <a:spLocks noGrp="1"/>
          </p:cNvSpPr>
          <p:nvPr>
            <p:ph type="dt" sz="half" idx="11"/>
          </p:nvPr>
        </p:nvSpPr>
        <p:spPr>
          <a:xfrm>
            <a:off x="9537192" y="6472936"/>
            <a:ext cx="1876388" cy="182880"/>
          </a:xfrm>
        </p:spPr>
        <p:txBody>
          <a:bodyPr/>
          <a:lstStyle/>
          <a:p>
            <a:fld id="{F5C60C1E-BE52-444A-B903-D3D3A7A6ABD9}" type="datetime4">
              <a:rPr lang="en-US" smtClean="0"/>
              <a:t>April 16, 2022</a:t>
            </a:fld>
            <a:endParaRPr lang="en-CA"/>
          </a:p>
        </p:txBody>
      </p:sp>
      <p:sp>
        <p:nvSpPr>
          <p:cNvPr id="8" name="Footer Placeholder 7"/>
          <p:cNvSpPr>
            <a:spLocks noGrp="1"/>
          </p:cNvSpPr>
          <p:nvPr>
            <p:ph type="ftr" sz="quarter" idx="12"/>
          </p:nvPr>
        </p:nvSpPr>
        <p:spPr>
          <a:xfrm>
            <a:off x="1627632" y="6472976"/>
            <a:ext cx="2688336" cy="182880"/>
          </a:xfrm>
        </p:spPr>
        <p:txBody>
          <a:bodyPr/>
          <a:lstStyle/>
          <a:p>
            <a:r>
              <a:rPr lang="en-CA"/>
              <a:t>Presentation Title</a:t>
            </a:r>
          </a:p>
        </p:txBody>
      </p:sp>
      <p:sp>
        <p:nvSpPr>
          <p:cNvPr id="9" name="Slide Number Placeholder 8"/>
          <p:cNvSpPr>
            <a:spLocks noGrp="1"/>
          </p:cNvSpPr>
          <p:nvPr>
            <p:ph type="sldNum" sz="quarter" idx="13"/>
          </p:nvPr>
        </p:nvSpPr>
        <p:spPr>
          <a:xfrm>
            <a:off x="11413998" y="6475080"/>
            <a:ext cx="329636" cy="182880"/>
          </a:xfrm>
        </p:spPr>
        <p:txBody>
          <a:bodyPr/>
          <a:lstStyle/>
          <a:p>
            <a:fld id="{00E6A5BD-C011-4A45-AA3A-201790FB7F2B}" type="slidenum">
              <a:rPr lang="en-CA" smtClean="0"/>
              <a:t>‹#›</a:t>
            </a:fld>
            <a:endParaRPr lang="en-CA"/>
          </a:p>
        </p:txBody>
      </p:sp>
      <p:sp>
        <p:nvSpPr>
          <p:cNvPr id="10" name="Content Placeholder 9"/>
          <p:cNvSpPr>
            <a:spLocks noGrp="1"/>
          </p:cNvSpPr>
          <p:nvPr>
            <p:ph sz="quarter" idx="14"/>
          </p:nvPr>
        </p:nvSpPr>
        <p:spPr>
          <a:xfrm>
            <a:off x="1627188" y="1649413"/>
            <a:ext cx="900430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Text Placeholder 4"/>
          <p:cNvSpPr>
            <a:spLocks noGrp="1"/>
          </p:cNvSpPr>
          <p:nvPr>
            <p:ph type="body" sz="quarter" idx="3" hasCustomPrompt="1"/>
          </p:nvPr>
        </p:nvSpPr>
        <p:spPr>
          <a:xfrm>
            <a:off x="1633538" y="1133856"/>
            <a:ext cx="899795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cxnSp>
        <p:nvCxnSpPr>
          <p:cNvPr id="12" name="Straight Connector 11">
            <a:extLst>
              <a:ext uri="{FF2B5EF4-FFF2-40B4-BE49-F238E27FC236}">
                <a16:creationId xmlns:a16="http://schemas.microsoft.com/office/drawing/2014/main" id="{2A6DB393-5CAF-4A0C-A21B-CCB84603D4F4}"/>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67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7188" y="1649413"/>
            <a:ext cx="8992616"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5" name="Date Placeholder 4"/>
          <p:cNvSpPr>
            <a:spLocks noGrp="1"/>
          </p:cNvSpPr>
          <p:nvPr>
            <p:ph type="dt" sz="half" idx="10"/>
          </p:nvPr>
        </p:nvSpPr>
        <p:spPr/>
        <p:txBody>
          <a:bodyPr/>
          <a:lstStyle/>
          <a:p>
            <a:fld id="{CDBE93D9-1E7C-4963-AD25-D0E8D4EECEE5}" type="datetime4">
              <a:rPr lang="en-US" smtClean="0"/>
              <a:t>April 16, 2022</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cxnSp>
        <p:nvCxnSpPr>
          <p:cNvPr id="9" name="Straight Connector 8">
            <a:extLst>
              <a:ext uri="{FF2B5EF4-FFF2-40B4-BE49-F238E27FC236}">
                <a16:creationId xmlns:a16="http://schemas.microsoft.com/office/drawing/2014/main" id="{96362DC7-B2FA-4948-A940-1119B33F03E3}"/>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2483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753412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627188" y="3072384"/>
            <a:ext cx="3979927" cy="254013"/>
          </a:xfrm>
        </p:spPr>
        <p:txBody>
          <a:bodyPr/>
          <a:lstStyle>
            <a:lvl1pPr algn="l">
              <a:defRPr sz="1300" b="1">
                <a:solidFill>
                  <a:schemeClr val="accent2"/>
                </a:solidFill>
              </a:defRPr>
            </a:lvl1pPr>
          </a:lstStyle>
          <a:p>
            <a:fld id="{11A10271-0286-4BA7-AF61-91EDADC7C7D8}" type="datetime4">
              <a:rPr lang="en-US" smtClean="0"/>
              <a:t>April 16, 2022</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383280"/>
            <a:ext cx="3977640" cy="1343701"/>
          </a:xfrm>
          <a:prstGeom prst="rect">
            <a:avLst/>
          </a:prstGeom>
          <a:noFill/>
        </p:spPr>
        <p:txBody>
          <a:bodyPr wrap="square" lIns="0" tIns="0" rIns="0" bIns="0" rtlCol="0">
            <a:spAutoFit/>
          </a:bodyPr>
          <a:lstStyle/>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Rectangle 8">
            <a:extLst>
              <a:ext uri="{FF2B5EF4-FFF2-40B4-BE49-F238E27FC236}">
                <a16:creationId xmlns:a16="http://schemas.microsoft.com/office/drawing/2014/main" id="{E01D49B6-0C3E-4BF8-B6B3-B817B17F28DF}"/>
              </a:ext>
            </a:extLst>
          </p:cNvPr>
          <p:cNvSpPr/>
          <p:nvPr userDrawn="1"/>
        </p:nvSpPr>
        <p:spPr>
          <a:xfrm>
            <a:off x="587829" y="6302829"/>
            <a:ext cx="424542"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9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935195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99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endParaRPr lang="en-CA" dirty="0"/>
          </a:p>
        </p:txBody>
      </p:sp>
      <p:sp>
        <p:nvSpPr>
          <p:cNvPr id="3" name="Date Placeholder 2"/>
          <p:cNvSpPr>
            <a:spLocks noGrp="1"/>
          </p:cNvSpPr>
          <p:nvPr>
            <p:ph type="dt" sz="half" idx="10"/>
          </p:nvPr>
        </p:nvSpPr>
        <p:spPr/>
        <p:txBody>
          <a:bodyPr/>
          <a:lstStyle/>
          <a:p>
            <a:fld id="{9AC9EBFE-5BA1-460F-BE92-8CF5579A714B}" type="datetime4">
              <a:rPr lang="en-US" smtClean="0"/>
              <a:t>April 16, 2022</a:t>
            </a:fld>
            <a:endParaRPr lang="en-CA"/>
          </a:p>
        </p:txBody>
      </p:sp>
      <p:sp>
        <p:nvSpPr>
          <p:cNvPr id="4" name="Footer Placeholder 3"/>
          <p:cNvSpPr>
            <a:spLocks noGrp="1"/>
          </p:cNvSpPr>
          <p:nvPr>
            <p:ph type="ftr" sz="quarter" idx="11"/>
          </p:nvPr>
        </p:nvSpPr>
        <p:spPr/>
        <p:txBody>
          <a:bodyPr/>
          <a:lstStyle/>
          <a:p>
            <a:r>
              <a:rPr lang="en-CA"/>
              <a:t>Presentation Title</a:t>
            </a:r>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cxnSp>
        <p:nvCxnSpPr>
          <p:cNvPr id="6" name="Straight Connector 5">
            <a:extLst>
              <a:ext uri="{FF2B5EF4-FFF2-40B4-BE49-F238E27FC236}">
                <a16:creationId xmlns:a16="http://schemas.microsoft.com/office/drawing/2014/main" id="{166DF8EC-6E18-499F-B24E-A023426EF117}"/>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29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146A8-A192-4F5D-A963-F694E58B90FD}" type="datetime4">
              <a:rPr lang="en-US" smtClean="0"/>
              <a:t>April 16, 2022</a:t>
            </a:fld>
            <a:endParaRPr lang="en-CA"/>
          </a:p>
        </p:txBody>
      </p:sp>
      <p:sp>
        <p:nvSpPr>
          <p:cNvPr id="3" name="Footer Placeholder 2"/>
          <p:cNvSpPr>
            <a:spLocks noGrp="1"/>
          </p:cNvSpPr>
          <p:nvPr>
            <p:ph type="ftr" sz="quarter" idx="11"/>
          </p:nvPr>
        </p:nvSpPr>
        <p:spPr/>
        <p:txBody>
          <a:bodyPr/>
          <a:lstStyle/>
          <a:p>
            <a:r>
              <a:rPr lang="en-CA"/>
              <a:t>Presentation Title</a:t>
            </a:r>
          </a:p>
        </p:txBody>
      </p:sp>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cxnSp>
        <p:nvCxnSpPr>
          <p:cNvPr id="5" name="Straight Connector 4">
            <a:extLst>
              <a:ext uri="{FF2B5EF4-FFF2-40B4-BE49-F238E27FC236}">
                <a16:creationId xmlns:a16="http://schemas.microsoft.com/office/drawing/2014/main" id="{DD1951AB-6913-438B-B13F-24675A9B7175}"/>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468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sp>
        <p:nvSpPr>
          <p:cNvPr id="4" name="Date Placeholder 3"/>
          <p:cNvSpPr>
            <a:spLocks noGrp="1"/>
          </p:cNvSpPr>
          <p:nvPr>
            <p:ph type="dt" sz="half" idx="10"/>
          </p:nvPr>
        </p:nvSpPr>
        <p:spPr/>
        <p:txBody>
          <a:bodyPr/>
          <a:lstStyle>
            <a:lvl1pPr>
              <a:defRPr>
                <a:solidFill>
                  <a:schemeClr val="bg1"/>
                </a:solidFill>
              </a:defRPr>
            </a:lvl1pPr>
          </a:lstStyle>
          <a:p>
            <a:fld id="{D36516F6-A097-4E38-8A59-185C4D2E3785}" type="datetime4">
              <a:rPr lang="en-US" smtClean="0"/>
              <a:t>April 16, 2022</a:t>
            </a:fld>
            <a:endParaRPr lang="en-CA"/>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a:t>Presentation Title</a:t>
            </a:r>
            <a:endParaRPr lang="en-CA"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E6A5BD-C011-4A45-AA3A-201790FB7F2B}" type="slidenum">
              <a:rPr lang="en-CA" smtClean="0"/>
              <a:pPr/>
              <a:t>‹#›</a:t>
            </a:fld>
            <a:endParaRPr lang="en-CA"/>
          </a:p>
        </p:txBody>
      </p:sp>
      <p:cxnSp>
        <p:nvCxnSpPr>
          <p:cNvPr id="7" name="Straight Connector 6"/>
          <p:cNvCxnSpPr/>
          <p:nvPr userDrawn="1"/>
        </p:nvCxnSpPr>
        <p:spPr>
          <a:xfrm>
            <a:off x="1627188" y="6410996"/>
            <a:ext cx="101157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825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218782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601252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 No Rule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April 16, 2022</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8" name="Straight Connector 7">
            <a:extLst>
              <a:ext uri="{FF2B5EF4-FFF2-40B4-BE49-F238E27FC236}">
                <a16:creationId xmlns:a16="http://schemas.microsoft.com/office/drawing/2014/main" id="{26B91ED5-5431-4880-AEFC-BDEAD3C071DA}"/>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87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April 16, 2022</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cxnSp>
        <p:nvCxnSpPr>
          <p:cNvPr id="8" name="Straight Connector 7"/>
          <p:cNvCxnSpPr/>
          <p:nvPr/>
        </p:nvCxnSpPr>
        <p:spPr>
          <a:xfrm>
            <a:off x="2751138" y="1647255"/>
            <a:ext cx="899636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0" name="Straight Connector 9"/>
          <p:cNvCxnSpPr/>
          <p:nvPr userDrawn="1"/>
        </p:nvCxnSpPr>
        <p:spPr>
          <a:xfrm>
            <a:off x="1627188" y="1647255"/>
            <a:ext cx="1012031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9910200-1FDA-45B7-8617-DD2A8D1CF6BD}"/>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63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1627188" y="222086"/>
            <a:ext cx="8997696"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627189" y="1846398"/>
            <a:ext cx="8997696" cy="4343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9537192" y="6472936"/>
            <a:ext cx="1876388" cy="182880"/>
          </a:xfrm>
          <a:prstGeom prst="rect">
            <a:avLst/>
          </a:prstGeom>
        </p:spPr>
        <p:txBody>
          <a:bodyPr vert="horz" lIns="0" tIns="0" rIns="0" bIns="0" rtlCol="0" anchor="t" anchorCtr="0">
            <a:noAutofit/>
          </a:bodyPr>
          <a:lstStyle>
            <a:lvl1pPr algn="r">
              <a:defRPr sz="1200">
                <a:solidFill>
                  <a:schemeClr val="accent2"/>
                </a:solidFill>
              </a:defRPr>
            </a:lvl1pPr>
          </a:lstStyle>
          <a:p>
            <a:fld id="{59AD7A44-F5B9-48AC-81DD-DBE0808B6C3A}" type="datetime4">
              <a:rPr lang="en-US" smtClean="0"/>
              <a:t>April 16, 2022</a:t>
            </a:fld>
            <a:endParaRPr lang="en-CA" dirty="0"/>
          </a:p>
        </p:txBody>
      </p:sp>
      <p:sp>
        <p:nvSpPr>
          <p:cNvPr id="5" name="Footer Placeholder 4"/>
          <p:cNvSpPr>
            <a:spLocks noGrp="1"/>
          </p:cNvSpPr>
          <p:nvPr>
            <p:ph type="ftr" sz="quarter" idx="3"/>
          </p:nvPr>
        </p:nvSpPr>
        <p:spPr>
          <a:xfrm>
            <a:off x="1627632" y="6472976"/>
            <a:ext cx="2688336" cy="182880"/>
          </a:xfrm>
          <a:prstGeom prst="rect">
            <a:avLst/>
          </a:prstGeom>
        </p:spPr>
        <p:txBody>
          <a:bodyPr vert="horz" lIns="0" tIns="0" rIns="0" bIns="0" rtlCol="0" anchor="t" anchorCtr="0">
            <a:noAutofit/>
          </a:bodyPr>
          <a:lstStyle>
            <a:lvl1pPr algn="l">
              <a:defRPr sz="1200">
                <a:solidFill>
                  <a:schemeClr val="accent2"/>
                </a:solidFill>
              </a:defRPr>
            </a:lvl1pPr>
          </a:lstStyle>
          <a:p>
            <a:r>
              <a:rPr lang="en-CA"/>
              <a:t>Presentation Title</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sp>
        <p:nvSpPr>
          <p:cNvPr id="7" name="MSIPCMContentMarking" descr="{&quot;HashCode&quot;:1751230293,&quot;Placement&quot;:&quot;Footer&quot;}">
            <a:extLst>
              <a:ext uri="{FF2B5EF4-FFF2-40B4-BE49-F238E27FC236}">
                <a16:creationId xmlns:a16="http://schemas.microsoft.com/office/drawing/2014/main" id="{3B5D5346-8862-4AAE-ACF8-E01D6F700E51}"/>
              </a:ext>
            </a:extLst>
          </p:cNvPr>
          <p:cNvSpPr txBox="1"/>
          <p:nvPr userDrawn="1"/>
        </p:nvSpPr>
        <p:spPr>
          <a:xfrm>
            <a:off x="5442514" y="6595656"/>
            <a:ext cx="1306973"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-GE CONFIDENTIAL-</a:t>
            </a:r>
            <a:endParaRPr lang="en-US" sz="1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57238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95" r:id="rId3"/>
    <p:sldLayoutId id="2147483696"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7" r:id="rId19"/>
    <p:sldLayoutId id="2147483698" r:id="rId20"/>
    <p:sldLayoutId id="2147483699" r:id="rId21"/>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tiff"/><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tiff"/><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2" Type="http://schemas.openxmlformats.org/officeDocument/2006/relationships/image" Target="../media/image71.t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tiff"/></Relationships>
</file>

<file path=ppt/slides/_rels/slide17.xml.rels><?xml version="1.0" encoding="UTF-8" standalone="yes"?>
<Relationships xmlns="http://schemas.openxmlformats.org/package/2006/relationships"><Relationship Id="rId8" Type="http://schemas.openxmlformats.org/officeDocument/2006/relationships/image" Target="../media/image85.tiff"/><Relationship Id="rId3" Type="http://schemas.openxmlformats.org/officeDocument/2006/relationships/image" Target="../media/image80.png"/><Relationship Id="rId7" Type="http://schemas.openxmlformats.org/officeDocument/2006/relationships/image" Target="../media/image84.tiff"/><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image" Target="../media/image87.png"/><Relationship Id="rId7" Type="http://schemas.openxmlformats.org/officeDocument/2006/relationships/image" Target="../media/image91.tiff"/><Relationship Id="rId2" Type="http://schemas.openxmlformats.org/officeDocument/2006/relationships/image" Target="../media/image86.png"/><Relationship Id="rId1" Type="http://schemas.openxmlformats.org/officeDocument/2006/relationships/slideLayout" Target="../slideLayouts/slideLayout3.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19.xml.rels><?xml version="1.0" encoding="UTF-8" standalone="yes"?>
<Relationships xmlns="http://schemas.openxmlformats.org/package/2006/relationships"><Relationship Id="rId8" Type="http://schemas.openxmlformats.org/officeDocument/2006/relationships/image" Target="../media/image84.tiff"/><Relationship Id="rId3" Type="http://schemas.openxmlformats.org/officeDocument/2006/relationships/image" Target="../media/image95.png"/><Relationship Id="rId7" Type="http://schemas.openxmlformats.org/officeDocument/2006/relationships/image" Target="../media/image85.tiff"/><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00.png"/><Relationship Id="rId7" Type="http://schemas.openxmlformats.org/officeDocument/2006/relationships/image" Target="../media/image92.tiff"/><Relationship Id="rId2" Type="http://schemas.openxmlformats.org/officeDocument/2006/relationships/image" Target="../media/image99.png"/><Relationship Id="rId1" Type="http://schemas.openxmlformats.org/officeDocument/2006/relationships/slideLayout" Target="../slideLayouts/slideLayout3.xml"/><Relationship Id="rId6" Type="http://schemas.openxmlformats.org/officeDocument/2006/relationships/image" Target="../media/image91.tiff"/><Relationship Id="rId5" Type="http://schemas.openxmlformats.org/officeDocument/2006/relationships/image" Target="../media/image102.pn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4.png"/></Relationships>
</file>

<file path=ppt/slides/_rels/slide21.xml.rels><?xml version="1.0" encoding="UTF-8" standalone="yes"?>
<Relationships xmlns="http://schemas.openxmlformats.org/package/2006/relationships"><Relationship Id="rId3" Type="http://schemas.openxmlformats.org/officeDocument/2006/relationships/image" Target="../media/image106.png"/><Relationship Id="rId7" Type="http://schemas.openxmlformats.org/officeDocument/2006/relationships/image" Target="../media/image110.tiff"/><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2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xml"/><Relationship Id="rId6" Type="http://schemas.openxmlformats.org/officeDocument/2006/relationships/image" Target="../media/image115.tiff"/><Relationship Id="rId5" Type="http://schemas.openxmlformats.org/officeDocument/2006/relationships/image" Target="../media/image114.png"/><Relationship Id="rId4" Type="http://schemas.openxmlformats.org/officeDocument/2006/relationships/image" Target="../media/image113.png"/></Relationships>
</file>

<file path=ppt/slides/_rels/slide23.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20.tiff"/><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24.xml.rels><?xml version="1.0" encoding="UTF-8" standalone="yes"?>
<Relationships xmlns="http://schemas.openxmlformats.org/package/2006/relationships"><Relationship Id="rId8" Type="http://schemas.openxmlformats.org/officeDocument/2006/relationships/image" Target="../media/image127.tiff"/><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25.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tiff"/></Relationships>
</file>

<file path=ppt/slides/_rels/slide26.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3.xml"/><Relationship Id="rId6" Type="http://schemas.openxmlformats.org/officeDocument/2006/relationships/image" Target="../media/image140.tiff"/><Relationship Id="rId5" Type="http://schemas.openxmlformats.org/officeDocument/2006/relationships/image" Target="../media/image139.png"/><Relationship Id="rId4" Type="http://schemas.openxmlformats.org/officeDocument/2006/relationships/image" Target="../media/image138.png"/></Relationships>
</file>

<file path=ppt/slides/_rels/slide2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3.xml"/><Relationship Id="rId6" Type="http://schemas.openxmlformats.org/officeDocument/2006/relationships/image" Target="../media/image146.tiff"/><Relationship Id="rId5" Type="http://schemas.openxmlformats.org/officeDocument/2006/relationships/image" Target="../media/image145.tiff"/><Relationship Id="rId4" Type="http://schemas.openxmlformats.org/officeDocument/2006/relationships/image" Target="../media/image14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19DA-0A32-471F-9913-2A4DF7401553}"/>
              </a:ext>
            </a:extLst>
          </p:cNvPr>
          <p:cNvSpPr>
            <a:spLocks noGrp="1"/>
          </p:cNvSpPr>
          <p:nvPr>
            <p:ph type="ctrTitle"/>
          </p:nvPr>
        </p:nvSpPr>
        <p:spPr/>
        <p:txBody>
          <a:bodyPr/>
          <a:lstStyle/>
          <a:p>
            <a:r>
              <a:rPr lang="en-US" dirty="0"/>
              <a:t>XCIST simulation &amp; recon tests</a:t>
            </a:r>
          </a:p>
        </p:txBody>
      </p:sp>
      <p:sp>
        <p:nvSpPr>
          <p:cNvPr id="3" name="Date Placeholder 2">
            <a:extLst>
              <a:ext uri="{FF2B5EF4-FFF2-40B4-BE49-F238E27FC236}">
                <a16:creationId xmlns:a16="http://schemas.microsoft.com/office/drawing/2014/main" id="{CA40EC4F-2C66-4152-BCC9-5F620F62F447}"/>
              </a:ext>
            </a:extLst>
          </p:cNvPr>
          <p:cNvSpPr>
            <a:spLocks noGrp="1"/>
          </p:cNvSpPr>
          <p:nvPr>
            <p:ph type="dt" sz="half" idx="10"/>
          </p:nvPr>
        </p:nvSpPr>
        <p:spPr>
          <a:xfrm>
            <a:off x="1628712" y="2560320"/>
            <a:ext cx="4467288" cy="481263"/>
          </a:xfrm>
        </p:spPr>
        <p:txBody>
          <a:bodyPr/>
          <a:lstStyle/>
          <a:p>
            <a:r>
              <a:rPr lang="en-US" dirty="0"/>
              <a:t>Paul FitzGerald</a:t>
            </a:r>
          </a:p>
          <a:p>
            <a:fld id="{5BE6D354-99C5-404C-B6A2-01FFCCA0E449}" type="datetime4">
              <a:rPr lang="en-US" smtClean="0"/>
              <a:t>April 16, 2022</a:t>
            </a:fld>
            <a:endParaRPr lang="en-CA" dirty="0"/>
          </a:p>
        </p:txBody>
      </p:sp>
    </p:spTree>
    <p:extLst>
      <p:ext uri="{BB962C8B-B14F-4D97-AF65-F5344CB8AC3E}">
        <p14:creationId xmlns:p14="http://schemas.microsoft.com/office/powerpoint/2010/main" val="505918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Number of views evaluation</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613602" y="1811219"/>
            <a:ext cx="1069308"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 views</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596082" y="1811219"/>
            <a:ext cx="129887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1000 views</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9902" y="2154050"/>
            <a:ext cx="3640666" cy="3657600"/>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598569" y="1811219"/>
            <a:ext cx="1069308"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360 views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37417" y="2154050"/>
            <a:ext cx="3640666" cy="365760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84227" y="2154049"/>
            <a:ext cx="3649133" cy="3657600"/>
          </a:xfrm>
          <a:prstGeom prst="rect">
            <a:avLst/>
          </a:prstGeom>
        </p:spPr>
      </p:pic>
      <p:pic>
        <p:nvPicPr>
          <p:cNvPr id="3" name="Picture 2">
            <a:extLst>
              <a:ext uri="{FF2B5EF4-FFF2-40B4-BE49-F238E27FC236}">
                <a16:creationId xmlns:a16="http://schemas.microsoft.com/office/drawing/2014/main" id="{14DE73D4-23D3-4BDF-9B60-3D9687DCB6B9}"/>
              </a:ext>
            </a:extLst>
          </p:cNvPr>
          <p:cNvPicPr>
            <a:picLocks noChangeAspect="1"/>
          </p:cNvPicPr>
          <p:nvPr/>
        </p:nvPicPr>
        <p:blipFill>
          <a:blip r:embed="rId5"/>
          <a:stretch>
            <a:fillRect/>
          </a:stretch>
        </p:blipFill>
        <p:spPr>
          <a:xfrm>
            <a:off x="7451739" y="412934"/>
            <a:ext cx="1488416" cy="1604876"/>
          </a:xfrm>
          <a:prstGeom prst="rect">
            <a:avLst/>
          </a:prstGeom>
        </p:spPr>
      </p:pic>
      <p:sp>
        <p:nvSpPr>
          <p:cNvPr id="13" name="TextBox 12">
            <a:extLst>
              <a:ext uri="{FF2B5EF4-FFF2-40B4-BE49-F238E27FC236}">
                <a16:creationId xmlns:a16="http://schemas.microsoft.com/office/drawing/2014/main" id="{D3E7819F-96C6-423B-B7ED-800BD5262ADC}"/>
              </a:ext>
            </a:extLst>
          </p:cNvPr>
          <p:cNvSpPr txBox="1"/>
          <p:nvPr/>
        </p:nvSpPr>
        <p:spPr>
          <a:xfrm>
            <a:off x="8529895" y="539005"/>
            <a:ext cx="403472" cy="161583"/>
          </a:xfrm>
          <a:prstGeom prst="rect">
            <a:avLst/>
          </a:prstGeom>
          <a:noFill/>
        </p:spPr>
        <p:txBody>
          <a:bodyPr wrap="square" lIns="0" tIns="0" rIns="0" bIns="0" rtlCol="0">
            <a:spAutoFit/>
          </a:bodyPr>
          <a:lstStyle/>
          <a:p>
            <a:pPr algn="ctr"/>
            <a:r>
              <a:rPr lang="en-US" sz="1050" b="1" dirty="0">
                <a:solidFill>
                  <a:srgbClr val="FFFF00"/>
                </a:solidFill>
              </a:rPr>
              <a:t>ROI 2</a:t>
            </a:r>
          </a:p>
        </p:txBody>
      </p:sp>
      <p:pic>
        <p:nvPicPr>
          <p:cNvPr id="8" name="Picture 7">
            <a:extLst>
              <a:ext uri="{FF2B5EF4-FFF2-40B4-BE49-F238E27FC236}">
                <a16:creationId xmlns:a16="http://schemas.microsoft.com/office/drawing/2014/main" id="{DE7BE15E-F684-4D8A-9506-801AF76FE6A0}"/>
              </a:ext>
            </a:extLst>
          </p:cNvPr>
          <p:cNvPicPr>
            <a:picLocks noChangeAspect="1"/>
          </p:cNvPicPr>
          <p:nvPr/>
        </p:nvPicPr>
        <p:blipFill>
          <a:blip r:embed="rId6"/>
          <a:stretch>
            <a:fillRect/>
          </a:stretch>
        </p:blipFill>
        <p:spPr>
          <a:xfrm>
            <a:off x="3429577" y="412934"/>
            <a:ext cx="1488416" cy="1604876"/>
          </a:xfrm>
          <a:prstGeom prst="rect">
            <a:avLst/>
          </a:prstGeom>
        </p:spPr>
      </p:pic>
      <p:sp>
        <p:nvSpPr>
          <p:cNvPr id="16" name="TextBox 15">
            <a:extLst>
              <a:ext uri="{FF2B5EF4-FFF2-40B4-BE49-F238E27FC236}">
                <a16:creationId xmlns:a16="http://schemas.microsoft.com/office/drawing/2014/main" id="{85E3D7F5-6AEC-4C18-98BD-3409230FD2EF}"/>
              </a:ext>
            </a:extLst>
          </p:cNvPr>
          <p:cNvSpPr txBox="1"/>
          <p:nvPr/>
        </p:nvSpPr>
        <p:spPr>
          <a:xfrm>
            <a:off x="3477096" y="539005"/>
            <a:ext cx="403472" cy="161583"/>
          </a:xfrm>
          <a:prstGeom prst="rect">
            <a:avLst/>
          </a:prstGeom>
          <a:noFill/>
        </p:spPr>
        <p:txBody>
          <a:bodyPr wrap="square" lIns="0" tIns="0" rIns="0" bIns="0" rtlCol="0">
            <a:spAutoFit/>
          </a:bodyPr>
          <a:lstStyle/>
          <a:p>
            <a:pPr algn="ctr"/>
            <a:r>
              <a:rPr lang="en-US" sz="1050" b="1" dirty="0">
                <a:solidFill>
                  <a:srgbClr val="FFFF00"/>
                </a:solidFill>
              </a:rPr>
              <a:t>ROI 1</a:t>
            </a:r>
          </a:p>
        </p:txBody>
      </p:sp>
      <p:sp>
        <p:nvSpPr>
          <p:cNvPr id="17" name="TextBox 16">
            <a:extLst>
              <a:ext uri="{FF2B5EF4-FFF2-40B4-BE49-F238E27FC236}">
                <a16:creationId xmlns:a16="http://schemas.microsoft.com/office/drawing/2014/main" id="{B99C06CC-482F-43BF-9D53-4CD3CF0FF66A}"/>
              </a:ext>
            </a:extLst>
          </p:cNvPr>
          <p:cNvSpPr txBox="1"/>
          <p:nvPr/>
        </p:nvSpPr>
        <p:spPr>
          <a:xfrm>
            <a:off x="2803725" y="2445963"/>
            <a:ext cx="1027548" cy="323165"/>
          </a:xfrm>
          <a:prstGeom prst="rect">
            <a:avLst/>
          </a:prstGeom>
          <a:noFill/>
        </p:spPr>
        <p:txBody>
          <a:bodyPr wrap="square" lIns="0" tIns="0" rIns="0" bIns="0" rtlCol="0">
            <a:spAutoFit/>
          </a:bodyPr>
          <a:lstStyle/>
          <a:p>
            <a:pPr algn="ctr"/>
            <a:r>
              <a:rPr lang="en-US" sz="1050" b="1" dirty="0">
                <a:solidFill>
                  <a:srgbClr val="FFFF00"/>
                </a:solidFill>
              </a:rPr>
              <a:t>Mean = -9.8 HU</a:t>
            </a:r>
            <a:br>
              <a:rPr lang="en-US" sz="1050" b="1" dirty="0">
                <a:solidFill>
                  <a:srgbClr val="FFFF00"/>
                </a:solidFill>
              </a:rPr>
            </a:br>
            <a:r>
              <a:rPr lang="en-US" sz="1050" b="1" dirty="0" err="1">
                <a:solidFill>
                  <a:srgbClr val="FFFF00"/>
                </a:solidFill>
              </a:rPr>
              <a:t>s.d.</a:t>
            </a:r>
            <a:r>
              <a:rPr lang="en-US" sz="1050" b="1" dirty="0">
                <a:solidFill>
                  <a:srgbClr val="FFFF00"/>
                </a:solidFill>
              </a:rPr>
              <a:t> = 133.5 HU</a:t>
            </a:r>
          </a:p>
        </p:txBody>
      </p:sp>
      <p:sp>
        <p:nvSpPr>
          <p:cNvPr id="20" name="TextBox 19">
            <a:extLst>
              <a:ext uri="{FF2B5EF4-FFF2-40B4-BE49-F238E27FC236}">
                <a16:creationId xmlns:a16="http://schemas.microsoft.com/office/drawing/2014/main" id="{9AA361AD-979B-4016-840F-9796B30D5B97}"/>
              </a:ext>
            </a:extLst>
          </p:cNvPr>
          <p:cNvSpPr txBox="1"/>
          <p:nvPr/>
        </p:nvSpPr>
        <p:spPr>
          <a:xfrm>
            <a:off x="6734280" y="2445963"/>
            <a:ext cx="1027548" cy="323165"/>
          </a:xfrm>
          <a:prstGeom prst="rect">
            <a:avLst/>
          </a:prstGeom>
          <a:noFill/>
        </p:spPr>
        <p:txBody>
          <a:bodyPr wrap="square" lIns="0" tIns="0" rIns="0" bIns="0" rtlCol="0">
            <a:spAutoFit/>
          </a:bodyPr>
          <a:lstStyle/>
          <a:p>
            <a:pPr algn="ctr"/>
            <a:r>
              <a:rPr lang="en-US" sz="1050" b="1" dirty="0">
                <a:solidFill>
                  <a:srgbClr val="FFFF00"/>
                </a:solidFill>
              </a:rPr>
              <a:t>Mean = -9.6 HU</a:t>
            </a:r>
            <a:br>
              <a:rPr lang="en-US" sz="1050" b="1" dirty="0">
                <a:solidFill>
                  <a:srgbClr val="FFFF00"/>
                </a:solidFill>
              </a:rPr>
            </a:br>
            <a:r>
              <a:rPr lang="en-US" sz="1050" b="1" dirty="0" err="1">
                <a:solidFill>
                  <a:srgbClr val="FFFF00"/>
                </a:solidFill>
              </a:rPr>
              <a:t>s.d.</a:t>
            </a:r>
            <a:r>
              <a:rPr lang="en-US" sz="1050" b="1" dirty="0">
                <a:solidFill>
                  <a:srgbClr val="FFFF00"/>
                </a:solidFill>
              </a:rPr>
              <a:t> = 44.1 HU</a:t>
            </a:r>
          </a:p>
        </p:txBody>
      </p:sp>
      <p:sp>
        <p:nvSpPr>
          <p:cNvPr id="22" name="TextBox 21">
            <a:extLst>
              <a:ext uri="{FF2B5EF4-FFF2-40B4-BE49-F238E27FC236}">
                <a16:creationId xmlns:a16="http://schemas.microsoft.com/office/drawing/2014/main" id="{7F16150D-083B-485D-996E-75A62622A9E0}"/>
              </a:ext>
            </a:extLst>
          </p:cNvPr>
          <p:cNvSpPr txBox="1"/>
          <p:nvPr/>
        </p:nvSpPr>
        <p:spPr>
          <a:xfrm>
            <a:off x="10794489" y="2415933"/>
            <a:ext cx="1027548" cy="323165"/>
          </a:xfrm>
          <a:prstGeom prst="rect">
            <a:avLst/>
          </a:prstGeom>
          <a:noFill/>
        </p:spPr>
        <p:txBody>
          <a:bodyPr wrap="square" lIns="0" tIns="0" rIns="0" bIns="0" rtlCol="0">
            <a:spAutoFit/>
          </a:bodyPr>
          <a:lstStyle/>
          <a:p>
            <a:pPr algn="ctr"/>
            <a:r>
              <a:rPr lang="en-US" sz="1050" b="1" dirty="0">
                <a:solidFill>
                  <a:srgbClr val="FFFF00"/>
                </a:solidFill>
              </a:rPr>
              <a:t>Mean = -9.8 HU</a:t>
            </a:r>
            <a:br>
              <a:rPr lang="en-US" sz="1050" b="1" dirty="0">
                <a:solidFill>
                  <a:srgbClr val="FFFF00"/>
                </a:solidFill>
              </a:rPr>
            </a:br>
            <a:r>
              <a:rPr lang="en-US" sz="1050" b="1" dirty="0" err="1">
                <a:solidFill>
                  <a:srgbClr val="FFFF00"/>
                </a:solidFill>
              </a:rPr>
              <a:t>s.d.</a:t>
            </a:r>
            <a:r>
              <a:rPr lang="en-US" sz="1050" b="1" dirty="0">
                <a:solidFill>
                  <a:srgbClr val="FFFF00"/>
                </a:solidFill>
              </a:rPr>
              <a:t> = 32.0 HU</a:t>
            </a:r>
          </a:p>
        </p:txBody>
      </p:sp>
      <p:sp>
        <p:nvSpPr>
          <p:cNvPr id="29" name="TextBox 28">
            <a:extLst>
              <a:ext uri="{FF2B5EF4-FFF2-40B4-BE49-F238E27FC236}">
                <a16:creationId xmlns:a16="http://schemas.microsoft.com/office/drawing/2014/main" id="{AA5B7E74-F11D-4083-A6E1-C26B133858B6}"/>
              </a:ext>
            </a:extLst>
          </p:cNvPr>
          <p:cNvSpPr txBox="1"/>
          <p:nvPr/>
        </p:nvSpPr>
        <p:spPr>
          <a:xfrm>
            <a:off x="8731631" y="2430948"/>
            <a:ext cx="1027548" cy="323165"/>
          </a:xfrm>
          <a:prstGeom prst="rect">
            <a:avLst/>
          </a:prstGeom>
          <a:noFill/>
        </p:spPr>
        <p:txBody>
          <a:bodyPr wrap="square" lIns="0" tIns="0" rIns="0" bIns="0" rtlCol="0">
            <a:spAutoFit/>
          </a:bodyPr>
          <a:lstStyle/>
          <a:p>
            <a:pPr algn="ctr"/>
            <a:r>
              <a:rPr lang="en-US" sz="1050" b="1" dirty="0">
                <a:solidFill>
                  <a:srgbClr val="FFFF00"/>
                </a:solidFill>
              </a:rPr>
              <a:t>Mean = 0.6 HU</a:t>
            </a:r>
            <a:br>
              <a:rPr lang="en-US" sz="1050" b="1" dirty="0">
                <a:solidFill>
                  <a:srgbClr val="FFFF00"/>
                </a:solidFill>
              </a:rPr>
            </a:br>
            <a:r>
              <a:rPr lang="en-US" sz="1050" b="1" dirty="0" err="1">
                <a:solidFill>
                  <a:srgbClr val="FFFF00"/>
                </a:solidFill>
              </a:rPr>
              <a:t>s.d.</a:t>
            </a:r>
            <a:r>
              <a:rPr lang="en-US" sz="1050" b="1" dirty="0">
                <a:solidFill>
                  <a:srgbClr val="FFFF00"/>
                </a:solidFill>
              </a:rPr>
              <a:t> = 39.0 HU</a:t>
            </a:r>
          </a:p>
        </p:txBody>
      </p:sp>
      <p:sp>
        <p:nvSpPr>
          <p:cNvPr id="30" name="TextBox 29">
            <a:extLst>
              <a:ext uri="{FF2B5EF4-FFF2-40B4-BE49-F238E27FC236}">
                <a16:creationId xmlns:a16="http://schemas.microsoft.com/office/drawing/2014/main" id="{5E6D93B9-E104-45CA-9A93-363CF2320A03}"/>
              </a:ext>
            </a:extLst>
          </p:cNvPr>
          <p:cNvSpPr txBox="1"/>
          <p:nvPr/>
        </p:nvSpPr>
        <p:spPr>
          <a:xfrm>
            <a:off x="4650648" y="2405649"/>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38.6 HU</a:t>
            </a:r>
          </a:p>
        </p:txBody>
      </p:sp>
      <p:sp>
        <p:nvSpPr>
          <p:cNvPr id="31" name="TextBox 30">
            <a:extLst>
              <a:ext uri="{FF2B5EF4-FFF2-40B4-BE49-F238E27FC236}">
                <a16:creationId xmlns:a16="http://schemas.microsoft.com/office/drawing/2014/main" id="{6C95EAD8-E922-4557-8CC1-F33304C969F4}"/>
              </a:ext>
            </a:extLst>
          </p:cNvPr>
          <p:cNvSpPr txBox="1"/>
          <p:nvPr/>
        </p:nvSpPr>
        <p:spPr>
          <a:xfrm>
            <a:off x="629544" y="2405648"/>
            <a:ext cx="1027548" cy="323165"/>
          </a:xfrm>
          <a:prstGeom prst="rect">
            <a:avLst/>
          </a:prstGeom>
          <a:noFill/>
        </p:spPr>
        <p:txBody>
          <a:bodyPr wrap="square" lIns="0" tIns="0" rIns="0" bIns="0" rtlCol="0">
            <a:spAutoFit/>
          </a:bodyPr>
          <a:lstStyle/>
          <a:p>
            <a:pPr algn="ctr"/>
            <a:r>
              <a:rPr lang="en-US" sz="1050" b="1" dirty="0">
                <a:solidFill>
                  <a:srgbClr val="FFFF00"/>
                </a:solidFill>
              </a:rPr>
              <a:t>Mean = 0.9 HU</a:t>
            </a:r>
            <a:br>
              <a:rPr lang="en-US" sz="1050" b="1" dirty="0">
                <a:solidFill>
                  <a:srgbClr val="FFFF00"/>
                </a:solidFill>
              </a:rPr>
            </a:br>
            <a:r>
              <a:rPr lang="en-US" sz="1050" b="1" dirty="0" err="1">
                <a:solidFill>
                  <a:srgbClr val="FFFF00"/>
                </a:solidFill>
              </a:rPr>
              <a:t>s.d.</a:t>
            </a:r>
            <a:r>
              <a:rPr lang="en-US" sz="1050" b="1" dirty="0">
                <a:solidFill>
                  <a:srgbClr val="FFFF00"/>
                </a:solidFill>
              </a:rPr>
              <a:t> = 65.5 HU</a:t>
            </a:r>
          </a:p>
        </p:txBody>
      </p:sp>
    </p:spTree>
    <p:extLst>
      <p:ext uri="{BB962C8B-B14F-4D97-AF65-F5344CB8AC3E}">
        <p14:creationId xmlns:p14="http://schemas.microsoft.com/office/powerpoint/2010/main" val="238773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Number of views evaluation </a:t>
            </a:r>
            <a:r>
              <a:rPr lang="en-US" b="1" dirty="0">
                <a:solidFill>
                  <a:srgbClr val="FF0000"/>
                </a:solidFill>
              </a:rPr>
              <a:t>#2</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613602" y="1811219"/>
            <a:ext cx="1069308"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 views</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596082" y="1811219"/>
            <a:ext cx="129887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1000 views</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9902" y="2154050"/>
            <a:ext cx="3640666" cy="3657599"/>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598569" y="1811219"/>
            <a:ext cx="1069308"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360 views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37417" y="2154050"/>
            <a:ext cx="3640666" cy="3657599"/>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84227" y="2154049"/>
            <a:ext cx="3649133" cy="3657599"/>
          </a:xfrm>
          <a:prstGeom prst="rect">
            <a:avLst/>
          </a:prstGeom>
        </p:spPr>
      </p:pic>
      <p:pic>
        <p:nvPicPr>
          <p:cNvPr id="3" name="Picture 2">
            <a:extLst>
              <a:ext uri="{FF2B5EF4-FFF2-40B4-BE49-F238E27FC236}">
                <a16:creationId xmlns:a16="http://schemas.microsoft.com/office/drawing/2014/main" id="{14DE73D4-23D3-4BDF-9B60-3D9687DCB6B9}"/>
              </a:ext>
            </a:extLst>
          </p:cNvPr>
          <p:cNvPicPr>
            <a:picLocks noChangeAspect="1"/>
          </p:cNvPicPr>
          <p:nvPr/>
        </p:nvPicPr>
        <p:blipFill>
          <a:blip r:embed="rId5"/>
          <a:stretch>
            <a:fillRect/>
          </a:stretch>
        </p:blipFill>
        <p:spPr>
          <a:xfrm>
            <a:off x="7451739" y="412934"/>
            <a:ext cx="1488416" cy="1604876"/>
          </a:xfrm>
          <a:prstGeom prst="rect">
            <a:avLst/>
          </a:prstGeom>
        </p:spPr>
      </p:pic>
      <p:sp>
        <p:nvSpPr>
          <p:cNvPr id="13" name="TextBox 12">
            <a:extLst>
              <a:ext uri="{FF2B5EF4-FFF2-40B4-BE49-F238E27FC236}">
                <a16:creationId xmlns:a16="http://schemas.microsoft.com/office/drawing/2014/main" id="{D3E7819F-96C6-423B-B7ED-800BD5262ADC}"/>
              </a:ext>
            </a:extLst>
          </p:cNvPr>
          <p:cNvSpPr txBox="1"/>
          <p:nvPr/>
        </p:nvSpPr>
        <p:spPr>
          <a:xfrm>
            <a:off x="8529895" y="539005"/>
            <a:ext cx="403472" cy="161583"/>
          </a:xfrm>
          <a:prstGeom prst="rect">
            <a:avLst/>
          </a:prstGeom>
          <a:noFill/>
        </p:spPr>
        <p:txBody>
          <a:bodyPr wrap="square" lIns="0" tIns="0" rIns="0" bIns="0" rtlCol="0">
            <a:spAutoFit/>
          </a:bodyPr>
          <a:lstStyle/>
          <a:p>
            <a:pPr algn="ctr"/>
            <a:r>
              <a:rPr lang="en-US" sz="1050" b="1" dirty="0">
                <a:solidFill>
                  <a:srgbClr val="FFFF00"/>
                </a:solidFill>
              </a:rPr>
              <a:t>ROI 2</a:t>
            </a:r>
          </a:p>
        </p:txBody>
      </p:sp>
      <p:pic>
        <p:nvPicPr>
          <p:cNvPr id="8" name="Picture 7">
            <a:extLst>
              <a:ext uri="{FF2B5EF4-FFF2-40B4-BE49-F238E27FC236}">
                <a16:creationId xmlns:a16="http://schemas.microsoft.com/office/drawing/2014/main" id="{DE7BE15E-F684-4D8A-9506-801AF76FE6A0}"/>
              </a:ext>
            </a:extLst>
          </p:cNvPr>
          <p:cNvPicPr>
            <a:picLocks noChangeAspect="1"/>
          </p:cNvPicPr>
          <p:nvPr/>
        </p:nvPicPr>
        <p:blipFill>
          <a:blip r:embed="rId6"/>
          <a:stretch>
            <a:fillRect/>
          </a:stretch>
        </p:blipFill>
        <p:spPr>
          <a:xfrm>
            <a:off x="3429577" y="412934"/>
            <a:ext cx="1488416" cy="1604876"/>
          </a:xfrm>
          <a:prstGeom prst="rect">
            <a:avLst/>
          </a:prstGeom>
        </p:spPr>
      </p:pic>
      <p:sp>
        <p:nvSpPr>
          <p:cNvPr id="16" name="TextBox 15">
            <a:extLst>
              <a:ext uri="{FF2B5EF4-FFF2-40B4-BE49-F238E27FC236}">
                <a16:creationId xmlns:a16="http://schemas.microsoft.com/office/drawing/2014/main" id="{85E3D7F5-6AEC-4C18-98BD-3409230FD2EF}"/>
              </a:ext>
            </a:extLst>
          </p:cNvPr>
          <p:cNvSpPr txBox="1"/>
          <p:nvPr/>
        </p:nvSpPr>
        <p:spPr>
          <a:xfrm>
            <a:off x="3477096" y="539005"/>
            <a:ext cx="403472" cy="161583"/>
          </a:xfrm>
          <a:prstGeom prst="rect">
            <a:avLst/>
          </a:prstGeom>
          <a:noFill/>
        </p:spPr>
        <p:txBody>
          <a:bodyPr wrap="square" lIns="0" tIns="0" rIns="0" bIns="0" rtlCol="0">
            <a:spAutoFit/>
          </a:bodyPr>
          <a:lstStyle/>
          <a:p>
            <a:pPr algn="ctr"/>
            <a:r>
              <a:rPr lang="en-US" sz="1050" b="1" dirty="0">
                <a:solidFill>
                  <a:srgbClr val="FFFF00"/>
                </a:solidFill>
              </a:rPr>
              <a:t>ROI 1</a:t>
            </a:r>
          </a:p>
        </p:txBody>
      </p:sp>
      <p:sp>
        <p:nvSpPr>
          <p:cNvPr id="17" name="TextBox 16">
            <a:extLst>
              <a:ext uri="{FF2B5EF4-FFF2-40B4-BE49-F238E27FC236}">
                <a16:creationId xmlns:a16="http://schemas.microsoft.com/office/drawing/2014/main" id="{B99C06CC-482F-43BF-9D53-4CD3CF0FF66A}"/>
              </a:ext>
            </a:extLst>
          </p:cNvPr>
          <p:cNvSpPr txBox="1"/>
          <p:nvPr/>
        </p:nvSpPr>
        <p:spPr>
          <a:xfrm>
            <a:off x="2803725" y="2445963"/>
            <a:ext cx="1027548" cy="323165"/>
          </a:xfrm>
          <a:prstGeom prst="rect">
            <a:avLst/>
          </a:prstGeom>
          <a:noFill/>
        </p:spPr>
        <p:txBody>
          <a:bodyPr wrap="square" lIns="0" tIns="0" rIns="0" bIns="0" rtlCol="0">
            <a:spAutoFit/>
          </a:bodyPr>
          <a:lstStyle/>
          <a:p>
            <a:pPr algn="ctr"/>
            <a:r>
              <a:rPr lang="en-US" sz="1050" b="1" dirty="0">
                <a:solidFill>
                  <a:srgbClr val="FFFF00"/>
                </a:solidFill>
              </a:rPr>
              <a:t>Mean = -9.8 HU</a:t>
            </a:r>
            <a:br>
              <a:rPr lang="en-US" sz="1050" b="1" dirty="0">
                <a:solidFill>
                  <a:srgbClr val="FFFF00"/>
                </a:solidFill>
              </a:rPr>
            </a:br>
            <a:r>
              <a:rPr lang="en-US" sz="1050" b="1" dirty="0" err="1">
                <a:solidFill>
                  <a:srgbClr val="FFFF00"/>
                </a:solidFill>
              </a:rPr>
              <a:t>s.d.</a:t>
            </a:r>
            <a:r>
              <a:rPr lang="en-US" sz="1050" b="1" dirty="0">
                <a:solidFill>
                  <a:srgbClr val="FFFF00"/>
                </a:solidFill>
              </a:rPr>
              <a:t> = 133.5 HU</a:t>
            </a:r>
          </a:p>
        </p:txBody>
      </p:sp>
      <p:sp>
        <p:nvSpPr>
          <p:cNvPr id="20" name="TextBox 19">
            <a:extLst>
              <a:ext uri="{FF2B5EF4-FFF2-40B4-BE49-F238E27FC236}">
                <a16:creationId xmlns:a16="http://schemas.microsoft.com/office/drawing/2014/main" id="{9AA361AD-979B-4016-840F-9796B30D5B97}"/>
              </a:ext>
            </a:extLst>
          </p:cNvPr>
          <p:cNvSpPr txBox="1"/>
          <p:nvPr/>
        </p:nvSpPr>
        <p:spPr>
          <a:xfrm>
            <a:off x="6734280" y="2445963"/>
            <a:ext cx="1027548" cy="323165"/>
          </a:xfrm>
          <a:prstGeom prst="rect">
            <a:avLst/>
          </a:prstGeom>
          <a:noFill/>
        </p:spPr>
        <p:txBody>
          <a:bodyPr wrap="square" lIns="0" tIns="0" rIns="0" bIns="0" rtlCol="0">
            <a:spAutoFit/>
          </a:bodyPr>
          <a:lstStyle/>
          <a:p>
            <a:pPr algn="ctr"/>
            <a:r>
              <a:rPr lang="en-US" sz="1050" b="1" dirty="0">
                <a:solidFill>
                  <a:srgbClr val="FFFF00"/>
                </a:solidFill>
              </a:rPr>
              <a:t>Mean = -9.6 HU</a:t>
            </a:r>
            <a:br>
              <a:rPr lang="en-US" sz="1050" b="1" dirty="0">
                <a:solidFill>
                  <a:srgbClr val="FFFF00"/>
                </a:solidFill>
              </a:rPr>
            </a:br>
            <a:r>
              <a:rPr lang="en-US" sz="1050" b="1" dirty="0" err="1">
                <a:solidFill>
                  <a:srgbClr val="FFFF00"/>
                </a:solidFill>
              </a:rPr>
              <a:t>s.d.</a:t>
            </a:r>
            <a:r>
              <a:rPr lang="en-US" sz="1050" b="1" dirty="0">
                <a:solidFill>
                  <a:srgbClr val="FFFF00"/>
                </a:solidFill>
              </a:rPr>
              <a:t> = 44.1 HU</a:t>
            </a:r>
          </a:p>
        </p:txBody>
      </p:sp>
      <p:sp>
        <p:nvSpPr>
          <p:cNvPr id="22" name="TextBox 21">
            <a:extLst>
              <a:ext uri="{FF2B5EF4-FFF2-40B4-BE49-F238E27FC236}">
                <a16:creationId xmlns:a16="http://schemas.microsoft.com/office/drawing/2014/main" id="{7F16150D-083B-485D-996E-75A62622A9E0}"/>
              </a:ext>
            </a:extLst>
          </p:cNvPr>
          <p:cNvSpPr txBox="1"/>
          <p:nvPr/>
        </p:nvSpPr>
        <p:spPr>
          <a:xfrm>
            <a:off x="10794489" y="2415933"/>
            <a:ext cx="1027548" cy="323165"/>
          </a:xfrm>
          <a:prstGeom prst="rect">
            <a:avLst/>
          </a:prstGeom>
          <a:noFill/>
        </p:spPr>
        <p:txBody>
          <a:bodyPr wrap="square" lIns="0" tIns="0" rIns="0" bIns="0" rtlCol="0">
            <a:spAutoFit/>
          </a:bodyPr>
          <a:lstStyle/>
          <a:p>
            <a:pPr algn="ctr"/>
            <a:r>
              <a:rPr lang="en-US" sz="1050" b="1" dirty="0">
                <a:solidFill>
                  <a:srgbClr val="FFFF00"/>
                </a:solidFill>
              </a:rPr>
              <a:t>Mean = -9.8 HU</a:t>
            </a:r>
            <a:br>
              <a:rPr lang="en-US" sz="1050" b="1" dirty="0">
                <a:solidFill>
                  <a:srgbClr val="FFFF00"/>
                </a:solidFill>
              </a:rPr>
            </a:br>
            <a:r>
              <a:rPr lang="en-US" sz="1050" b="1" dirty="0" err="1">
                <a:solidFill>
                  <a:srgbClr val="FFFF00"/>
                </a:solidFill>
              </a:rPr>
              <a:t>s.d.</a:t>
            </a:r>
            <a:r>
              <a:rPr lang="en-US" sz="1050" b="1" dirty="0">
                <a:solidFill>
                  <a:srgbClr val="FFFF00"/>
                </a:solidFill>
              </a:rPr>
              <a:t> = 32.0 HU</a:t>
            </a:r>
          </a:p>
        </p:txBody>
      </p:sp>
      <p:sp>
        <p:nvSpPr>
          <p:cNvPr id="23" name="TextBox 22">
            <a:extLst>
              <a:ext uri="{FF2B5EF4-FFF2-40B4-BE49-F238E27FC236}">
                <a16:creationId xmlns:a16="http://schemas.microsoft.com/office/drawing/2014/main" id="{62170A7B-6183-4C4E-8BF7-5B58B2184A08}"/>
              </a:ext>
            </a:extLst>
          </p:cNvPr>
          <p:cNvSpPr txBox="1"/>
          <p:nvPr/>
        </p:nvSpPr>
        <p:spPr>
          <a:xfrm>
            <a:off x="8731631" y="2430948"/>
            <a:ext cx="1027548" cy="323165"/>
          </a:xfrm>
          <a:prstGeom prst="rect">
            <a:avLst/>
          </a:prstGeom>
          <a:noFill/>
        </p:spPr>
        <p:txBody>
          <a:bodyPr wrap="square" lIns="0" tIns="0" rIns="0" bIns="0" rtlCol="0">
            <a:spAutoFit/>
          </a:bodyPr>
          <a:lstStyle/>
          <a:p>
            <a:pPr algn="ctr"/>
            <a:r>
              <a:rPr lang="en-US" sz="1050" b="1" dirty="0">
                <a:solidFill>
                  <a:srgbClr val="FFFF00"/>
                </a:solidFill>
              </a:rPr>
              <a:t>Mean = 0.6 HU</a:t>
            </a:r>
            <a:br>
              <a:rPr lang="en-US" sz="1050" b="1" dirty="0">
                <a:solidFill>
                  <a:srgbClr val="FFFF00"/>
                </a:solidFill>
              </a:rPr>
            </a:br>
            <a:r>
              <a:rPr lang="en-US" sz="1050" b="1" dirty="0" err="1">
                <a:solidFill>
                  <a:srgbClr val="FFFF00"/>
                </a:solidFill>
              </a:rPr>
              <a:t>s.d.</a:t>
            </a:r>
            <a:r>
              <a:rPr lang="en-US" sz="1050" b="1" dirty="0">
                <a:solidFill>
                  <a:srgbClr val="FFFF00"/>
                </a:solidFill>
              </a:rPr>
              <a:t> = 39.0 HU</a:t>
            </a:r>
          </a:p>
        </p:txBody>
      </p:sp>
      <p:sp>
        <p:nvSpPr>
          <p:cNvPr id="24" name="TextBox 23">
            <a:extLst>
              <a:ext uri="{FF2B5EF4-FFF2-40B4-BE49-F238E27FC236}">
                <a16:creationId xmlns:a16="http://schemas.microsoft.com/office/drawing/2014/main" id="{D6E09C4C-DCE6-4D55-A456-5A6C6B497DDB}"/>
              </a:ext>
            </a:extLst>
          </p:cNvPr>
          <p:cNvSpPr txBox="1"/>
          <p:nvPr/>
        </p:nvSpPr>
        <p:spPr>
          <a:xfrm>
            <a:off x="4650648" y="2405649"/>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38.6 HU</a:t>
            </a:r>
          </a:p>
        </p:txBody>
      </p:sp>
      <p:sp>
        <p:nvSpPr>
          <p:cNvPr id="25" name="TextBox 24">
            <a:extLst>
              <a:ext uri="{FF2B5EF4-FFF2-40B4-BE49-F238E27FC236}">
                <a16:creationId xmlns:a16="http://schemas.microsoft.com/office/drawing/2014/main" id="{E0B0CE78-E94A-4197-BBCF-454924B1C37E}"/>
              </a:ext>
            </a:extLst>
          </p:cNvPr>
          <p:cNvSpPr txBox="1"/>
          <p:nvPr/>
        </p:nvSpPr>
        <p:spPr>
          <a:xfrm>
            <a:off x="629544" y="2405648"/>
            <a:ext cx="1027548" cy="323165"/>
          </a:xfrm>
          <a:prstGeom prst="rect">
            <a:avLst/>
          </a:prstGeom>
          <a:noFill/>
        </p:spPr>
        <p:txBody>
          <a:bodyPr wrap="square" lIns="0" tIns="0" rIns="0" bIns="0" rtlCol="0">
            <a:spAutoFit/>
          </a:bodyPr>
          <a:lstStyle/>
          <a:p>
            <a:pPr algn="ctr"/>
            <a:r>
              <a:rPr lang="en-US" sz="1050" b="1" dirty="0">
                <a:solidFill>
                  <a:srgbClr val="FFFF00"/>
                </a:solidFill>
              </a:rPr>
              <a:t>Mean = 0.9 HU</a:t>
            </a:r>
            <a:br>
              <a:rPr lang="en-US" sz="1050" b="1" dirty="0">
                <a:solidFill>
                  <a:srgbClr val="FFFF00"/>
                </a:solidFill>
              </a:rPr>
            </a:br>
            <a:r>
              <a:rPr lang="en-US" sz="1050" b="1" dirty="0" err="1">
                <a:solidFill>
                  <a:srgbClr val="FFFF00"/>
                </a:solidFill>
              </a:rPr>
              <a:t>s.d.</a:t>
            </a:r>
            <a:r>
              <a:rPr lang="en-US" sz="1050" b="1" dirty="0">
                <a:solidFill>
                  <a:srgbClr val="FFFF00"/>
                </a:solidFill>
              </a:rPr>
              <a:t> = 65.5 HU</a:t>
            </a:r>
          </a:p>
        </p:txBody>
      </p:sp>
      <p:sp>
        <p:nvSpPr>
          <p:cNvPr id="26" name="TextBox 25">
            <a:extLst>
              <a:ext uri="{FF2B5EF4-FFF2-40B4-BE49-F238E27FC236}">
                <a16:creationId xmlns:a16="http://schemas.microsoft.com/office/drawing/2014/main" id="{351FCCCD-AC48-4F46-B59B-0FC5376B0E0A}"/>
              </a:ext>
            </a:extLst>
          </p:cNvPr>
          <p:cNvSpPr txBox="1"/>
          <p:nvPr/>
        </p:nvSpPr>
        <p:spPr>
          <a:xfrm>
            <a:off x="5582226" y="545177"/>
            <a:ext cx="1038446" cy="830997"/>
          </a:xfrm>
          <a:prstGeom prst="rect">
            <a:avLst/>
          </a:prstGeom>
          <a:noFill/>
        </p:spPr>
        <p:txBody>
          <a:bodyPr wrap="square" lIns="0" tIns="0" rIns="0" bIns="0" rtlCol="0">
            <a:spAutoFit/>
          </a:bodyPr>
          <a:lstStyle/>
          <a:p>
            <a:pPr algn="ctr"/>
            <a:r>
              <a:rPr lang="en-US" b="1" dirty="0">
                <a:solidFill>
                  <a:srgbClr val="FF0000"/>
                </a:solidFill>
              </a:rPr>
              <a:t>Re-run no different</a:t>
            </a:r>
          </a:p>
          <a:p>
            <a:pPr algn="ctr"/>
            <a:r>
              <a:rPr lang="en-US" b="1" dirty="0">
                <a:solidFill>
                  <a:srgbClr val="FF0000"/>
                </a:solidFill>
              </a:rPr>
              <a:t>???</a:t>
            </a:r>
          </a:p>
        </p:txBody>
      </p:sp>
    </p:spTree>
    <p:extLst>
      <p:ext uri="{BB962C8B-B14F-4D97-AF65-F5344CB8AC3E}">
        <p14:creationId xmlns:p14="http://schemas.microsoft.com/office/powerpoint/2010/main" val="86735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Sampling evaluation</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473139" y="328335"/>
            <a:ext cx="95485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 sample</a:t>
            </a:r>
          </a:p>
        </p:txBody>
      </p:sp>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116701" y="1593457"/>
            <a:ext cx="836237"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Source</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180779" y="5610152"/>
            <a:ext cx="70808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View</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7025928" y="323013"/>
            <a:ext cx="1127965"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3 samples</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9414" y="623270"/>
            <a:ext cx="2098251" cy="2103119"/>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4221792" y="323013"/>
            <a:ext cx="1102497"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 samples</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3112" y="3566826"/>
            <a:ext cx="1023417"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Detector</a:t>
            </a:r>
          </a:p>
        </p:txBody>
      </p:sp>
      <p:pic>
        <p:nvPicPr>
          <p:cNvPr id="16" name="Picture 15">
            <a:extLst>
              <a:ext uri="{FF2B5EF4-FFF2-40B4-BE49-F238E27FC236}">
                <a16:creationId xmlns:a16="http://schemas.microsoft.com/office/drawing/2014/main" id="{0C85B0A3-09D9-4CD6-8349-FB63CCEC7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1844" y="2690229"/>
            <a:ext cx="2093383" cy="2103120"/>
          </a:xfrm>
          <a:prstGeom prst="rect">
            <a:avLst/>
          </a:prstGeom>
        </p:spPr>
      </p:pic>
      <p:pic>
        <p:nvPicPr>
          <p:cNvPr id="17" name="Picture 16">
            <a:extLst>
              <a:ext uri="{FF2B5EF4-FFF2-40B4-BE49-F238E27FC236}">
                <a16:creationId xmlns:a16="http://schemas.microsoft.com/office/drawing/2014/main" id="{A37F86DC-6AED-446E-B779-CD59CC01C4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3884" y="4772091"/>
            <a:ext cx="2089305" cy="2089305"/>
          </a:xfrm>
          <a:prstGeom prst="rect">
            <a:avLst/>
          </a:prstGeom>
        </p:spPr>
      </p:pic>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30286" y="623268"/>
            <a:ext cx="2098250" cy="2103119"/>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51164" y="623270"/>
            <a:ext cx="2098250" cy="2103119"/>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707456" y="2705129"/>
            <a:ext cx="2093383" cy="2103120"/>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43770" y="2705129"/>
            <a:ext cx="2093383" cy="2103120"/>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734759" y="4786991"/>
            <a:ext cx="2089305" cy="2089305"/>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471076" y="4786991"/>
            <a:ext cx="2089305" cy="2089305"/>
          </a:xfrm>
          <a:prstGeom prst="rect">
            <a:avLst/>
          </a:prstGeom>
        </p:spPr>
      </p:pic>
    </p:spTree>
    <p:extLst>
      <p:ext uri="{BB962C8B-B14F-4D97-AF65-F5344CB8AC3E}">
        <p14:creationId xmlns:p14="http://schemas.microsoft.com/office/powerpoint/2010/main" val="100324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Scatter evaluation</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3899550" y="2226322"/>
            <a:ext cx="168249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Scatter scale 1</a:t>
            </a:r>
          </a:p>
        </p:txBody>
      </p:sp>
      <p:sp>
        <p:nvSpPr>
          <p:cNvPr id="9" name="Title 3">
            <a:extLst>
              <a:ext uri="{FF2B5EF4-FFF2-40B4-BE49-F238E27FC236}">
                <a16:creationId xmlns:a16="http://schemas.microsoft.com/office/drawing/2014/main" id="{048B586C-2F9A-4005-BC04-FC4326F6394D}"/>
              </a:ext>
            </a:extLst>
          </p:cNvPr>
          <p:cNvSpPr txBox="1">
            <a:spLocks/>
          </p:cNvSpPr>
          <p:nvPr/>
        </p:nvSpPr>
        <p:spPr>
          <a:xfrm>
            <a:off x="1172940" y="2237230"/>
            <a:ext cx="1336343"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No scatter</a:t>
            </a:r>
          </a:p>
        </p:txBody>
      </p:sp>
      <p:sp>
        <p:nvSpPr>
          <p:cNvPr id="10" name="Title 3">
            <a:extLst>
              <a:ext uri="{FF2B5EF4-FFF2-40B4-BE49-F238E27FC236}">
                <a16:creationId xmlns:a16="http://schemas.microsoft.com/office/drawing/2014/main" id="{B0FC1725-479B-4DA7-B223-A23CA1F750C9}"/>
              </a:ext>
            </a:extLst>
          </p:cNvPr>
          <p:cNvSpPr txBox="1">
            <a:spLocks/>
          </p:cNvSpPr>
          <p:nvPr/>
        </p:nvSpPr>
        <p:spPr>
          <a:xfrm>
            <a:off x="6972308" y="2209450"/>
            <a:ext cx="168249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Scatter scale 8</a:t>
            </a:r>
          </a:p>
        </p:txBody>
      </p:sp>
      <p:sp>
        <p:nvSpPr>
          <p:cNvPr id="11" name="Title 3">
            <a:extLst>
              <a:ext uri="{FF2B5EF4-FFF2-40B4-BE49-F238E27FC236}">
                <a16:creationId xmlns:a16="http://schemas.microsoft.com/office/drawing/2014/main" id="{35A4AB61-40DC-42F3-B163-C8621D01FEF3}"/>
              </a:ext>
            </a:extLst>
          </p:cNvPr>
          <p:cNvSpPr txBox="1">
            <a:spLocks/>
          </p:cNvSpPr>
          <p:nvPr/>
        </p:nvSpPr>
        <p:spPr>
          <a:xfrm>
            <a:off x="9800856" y="2226322"/>
            <a:ext cx="2001283"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Scatter scale 64</a:t>
            </a:r>
          </a:p>
        </p:txBody>
      </p:sp>
      <p:pic>
        <p:nvPicPr>
          <p:cNvPr id="3" name="Picture 2">
            <a:extLst>
              <a:ext uri="{FF2B5EF4-FFF2-40B4-BE49-F238E27FC236}">
                <a16:creationId xmlns:a16="http://schemas.microsoft.com/office/drawing/2014/main" id="{B37D71D4-AFAD-4DC9-80B5-47139AE20F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7328" y="115958"/>
            <a:ext cx="2567055" cy="1917413"/>
          </a:xfrm>
          <a:prstGeom prst="rect">
            <a:avLst/>
          </a:prstGeom>
        </p:spPr>
      </p:pic>
      <p:pic>
        <p:nvPicPr>
          <p:cNvPr id="6" name="Picture 5">
            <a:extLst>
              <a:ext uri="{FF2B5EF4-FFF2-40B4-BE49-F238E27FC236}">
                <a16:creationId xmlns:a16="http://schemas.microsoft.com/office/drawing/2014/main" id="{4D571F8B-778C-49CE-8102-1D069DEDE4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232" y="2639504"/>
            <a:ext cx="3071812" cy="3200400"/>
          </a:xfrm>
          <a:prstGeom prst="rect">
            <a:avLst/>
          </a:prstGeom>
        </p:spPr>
      </p:pic>
      <p:pic>
        <p:nvPicPr>
          <p:cNvPr id="8" name="Picture 7">
            <a:extLst>
              <a:ext uri="{FF2B5EF4-FFF2-40B4-BE49-F238E27FC236}">
                <a16:creationId xmlns:a16="http://schemas.microsoft.com/office/drawing/2014/main" id="{0903B138-95E9-4B06-BCCF-4C9B13C4B4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72758" y="2639504"/>
            <a:ext cx="3071812" cy="3200399"/>
          </a:xfrm>
          <a:prstGeom prst="rect">
            <a:avLst/>
          </a:prstGeom>
        </p:spPr>
      </p:pic>
      <p:pic>
        <p:nvPicPr>
          <p:cNvPr id="13" name="Picture 12">
            <a:extLst>
              <a:ext uri="{FF2B5EF4-FFF2-40B4-BE49-F238E27FC236}">
                <a16:creationId xmlns:a16="http://schemas.microsoft.com/office/drawing/2014/main" id="{E979A273-89C9-4CEC-8B5F-DAD15F23FAC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6079" y="2639504"/>
            <a:ext cx="3071812" cy="3200400"/>
          </a:xfrm>
          <a:prstGeom prst="rect">
            <a:avLst/>
          </a:prstGeom>
        </p:spPr>
      </p:pic>
      <p:pic>
        <p:nvPicPr>
          <p:cNvPr id="16" name="Picture 15">
            <a:extLst>
              <a:ext uri="{FF2B5EF4-FFF2-40B4-BE49-F238E27FC236}">
                <a16:creationId xmlns:a16="http://schemas.microsoft.com/office/drawing/2014/main" id="{53841838-3F70-4E89-B9AC-000E37FF682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079402" y="2639504"/>
            <a:ext cx="3071812" cy="3200400"/>
          </a:xfrm>
          <a:prstGeom prst="rect">
            <a:avLst/>
          </a:prstGeom>
        </p:spPr>
      </p:pic>
    </p:spTree>
    <p:extLst>
      <p:ext uri="{BB962C8B-B14F-4D97-AF65-F5344CB8AC3E}">
        <p14:creationId xmlns:p14="http://schemas.microsoft.com/office/powerpoint/2010/main" val="624113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36EC790C-3386-4758-8819-A06A5E4CEBD1}"/>
              </a:ext>
            </a:extLst>
          </p:cNvPr>
          <p:cNvGrpSpPr/>
          <p:nvPr/>
        </p:nvGrpSpPr>
        <p:grpSpPr>
          <a:xfrm>
            <a:off x="8061960" y="1209164"/>
            <a:ext cx="3657600" cy="2743200"/>
            <a:chOff x="8061960" y="1209164"/>
            <a:chExt cx="3657600" cy="2743200"/>
          </a:xfrm>
        </p:grpSpPr>
        <p:pic>
          <p:nvPicPr>
            <p:cNvPr id="10" name="Picture 9">
              <a:extLst>
                <a:ext uri="{FF2B5EF4-FFF2-40B4-BE49-F238E27FC236}">
                  <a16:creationId xmlns:a16="http://schemas.microsoft.com/office/drawing/2014/main" id="{FB1BB7FC-5815-4F0B-A7BD-D71EF38CA8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61960" y="1209164"/>
              <a:ext cx="3657600" cy="2743200"/>
            </a:xfrm>
            <a:prstGeom prst="rect">
              <a:avLst/>
            </a:prstGeom>
          </p:spPr>
        </p:pic>
        <p:sp>
          <p:nvSpPr>
            <p:cNvPr id="77" name="Rectangle 76">
              <a:extLst>
                <a:ext uri="{FF2B5EF4-FFF2-40B4-BE49-F238E27FC236}">
                  <a16:creationId xmlns:a16="http://schemas.microsoft.com/office/drawing/2014/main" id="{8465BB1F-1A5A-4CE0-978A-E88F00E7D70C}"/>
                </a:ext>
              </a:extLst>
            </p:cNvPr>
            <p:cNvSpPr/>
            <p:nvPr/>
          </p:nvSpPr>
          <p:spPr>
            <a:xfrm>
              <a:off x="10884321" y="1383029"/>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pPr>
              <a:lnSpc>
                <a:spcPct val="70000"/>
              </a:lnSpc>
            </a:pPr>
            <a:r>
              <a:rPr lang="en-US" b="1" dirty="0"/>
              <a:t>Baseline</a:t>
            </a:r>
            <a:endParaRPr lang="en-US" dirty="0"/>
          </a:p>
        </p:txBody>
      </p:sp>
      <p:sp>
        <p:nvSpPr>
          <p:cNvPr id="3" name="Date Placeholder 2">
            <a:extLst>
              <a:ext uri="{FF2B5EF4-FFF2-40B4-BE49-F238E27FC236}">
                <a16:creationId xmlns:a16="http://schemas.microsoft.com/office/drawing/2014/main" id="{DB841AA3-EF03-4305-A227-FE01374BAD0B}"/>
              </a:ext>
            </a:extLst>
          </p:cNvPr>
          <p:cNvSpPr>
            <a:spLocks noGrp="1"/>
          </p:cNvSpPr>
          <p:nvPr>
            <p:ph type="dt" sz="half" idx="10"/>
          </p:nvPr>
        </p:nvSpPr>
        <p:spPr/>
        <p:txBody>
          <a:bodyPr/>
          <a:lstStyle/>
          <a:p>
            <a:fld id="{11A10271-0286-4BA7-AF61-91EDADC7C7D8}" type="datetime4">
              <a:rPr lang="en-US" smtClean="0"/>
              <a:t>April 16, 2022</a:t>
            </a:fld>
            <a:endParaRPr lang="en-CA" dirty="0"/>
          </a:p>
        </p:txBody>
      </p:sp>
      <p:sp>
        <p:nvSpPr>
          <p:cNvPr id="28" name="Rectangle 27">
            <a:extLst>
              <a:ext uri="{FF2B5EF4-FFF2-40B4-BE49-F238E27FC236}">
                <a16:creationId xmlns:a16="http://schemas.microsoft.com/office/drawing/2014/main" id="{E6D37076-7714-402E-9CFD-083406CE65DB}"/>
              </a:ext>
            </a:extLst>
          </p:cNvPr>
          <p:cNvSpPr/>
          <p:nvPr/>
        </p:nvSpPr>
        <p:spPr>
          <a:xfrm>
            <a:off x="10831461" y="1395660"/>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0A4D21-353F-44A9-855A-CA2C4C66CC53}"/>
              </a:ext>
            </a:extLst>
          </p:cNvPr>
          <p:cNvSpPr/>
          <p:nvPr/>
        </p:nvSpPr>
        <p:spPr>
          <a:xfrm>
            <a:off x="9491888" y="5849957"/>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4642082" y="304448"/>
            <a:ext cx="6771498"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16-row detector, 1-mm rows - &gt; 9.095-mm Z FOV @ Z-axis</a:t>
            </a:r>
          </a:p>
        </p:txBody>
      </p:sp>
      <p:grpSp>
        <p:nvGrpSpPr>
          <p:cNvPr id="32" name="Group 31">
            <a:extLst>
              <a:ext uri="{FF2B5EF4-FFF2-40B4-BE49-F238E27FC236}">
                <a16:creationId xmlns:a16="http://schemas.microsoft.com/office/drawing/2014/main" id="{6ED92258-DDDB-4802-BD91-F5AD9366E563}"/>
              </a:ext>
            </a:extLst>
          </p:cNvPr>
          <p:cNvGrpSpPr/>
          <p:nvPr/>
        </p:nvGrpSpPr>
        <p:grpSpPr>
          <a:xfrm>
            <a:off x="8061960" y="3810352"/>
            <a:ext cx="3657600" cy="2743200"/>
            <a:chOff x="8061960" y="3608224"/>
            <a:chExt cx="3657600" cy="2743200"/>
          </a:xfrm>
        </p:grpSpPr>
        <p:pic>
          <p:nvPicPr>
            <p:cNvPr id="6" name="Picture 5">
              <a:extLst>
                <a:ext uri="{FF2B5EF4-FFF2-40B4-BE49-F238E27FC236}">
                  <a16:creationId xmlns:a16="http://schemas.microsoft.com/office/drawing/2014/main" id="{710B368E-5DDA-4017-A286-DFB5E2A915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1960" y="3608224"/>
              <a:ext cx="3657600" cy="2743200"/>
            </a:xfrm>
            <a:prstGeom prst="rect">
              <a:avLst/>
            </a:prstGeom>
          </p:spPr>
        </p:pic>
        <p:sp>
          <p:nvSpPr>
            <p:cNvPr id="29" name="Rectangle 28">
              <a:extLst>
                <a:ext uri="{FF2B5EF4-FFF2-40B4-BE49-F238E27FC236}">
                  <a16:creationId xmlns:a16="http://schemas.microsoft.com/office/drawing/2014/main" id="{659CAB7E-5993-453F-9C39-415EF47CA9F1}"/>
                </a:ext>
              </a:extLst>
            </p:cNvPr>
            <p:cNvSpPr/>
            <p:nvPr/>
          </p:nvSpPr>
          <p:spPr>
            <a:xfrm>
              <a:off x="10831461" y="3782727"/>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32E45B63-5A0D-4CE5-8153-B136DBCEBE6B}"/>
              </a:ext>
            </a:extLst>
          </p:cNvPr>
          <p:cNvGrpSpPr/>
          <p:nvPr/>
        </p:nvGrpSpPr>
        <p:grpSpPr>
          <a:xfrm>
            <a:off x="5842074" y="2833318"/>
            <a:ext cx="797743" cy="618423"/>
            <a:chOff x="9537192" y="2810577"/>
            <a:chExt cx="797743" cy="618423"/>
          </a:xfrm>
        </p:grpSpPr>
        <p:sp>
          <p:nvSpPr>
            <p:cNvPr id="36" name="Rectangle 35">
              <a:extLst>
                <a:ext uri="{FF2B5EF4-FFF2-40B4-BE49-F238E27FC236}">
                  <a16:creationId xmlns:a16="http://schemas.microsoft.com/office/drawing/2014/main" id="{2B9FF021-3CD5-4DF2-B216-D7FC0A00B459}"/>
                </a:ext>
              </a:extLst>
            </p:cNvPr>
            <p:cNvSpPr/>
            <p:nvPr/>
          </p:nvSpPr>
          <p:spPr>
            <a:xfrm>
              <a:off x="9537192" y="3090868"/>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5" name="Oval 34">
              <a:extLst>
                <a:ext uri="{FF2B5EF4-FFF2-40B4-BE49-F238E27FC236}">
                  <a16:creationId xmlns:a16="http://schemas.microsoft.com/office/drawing/2014/main" id="{D29055B8-FE12-4A3D-9B1E-88243077B131}"/>
                </a:ext>
              </a:extLst>
            </p:cNvPr>
            <p:cNvSpPr/>
            <p:nvPr/>
          </p:nvSpPr>
          <p:spPr>
            <a:xfrm>
              <a:off x="9711891" y="2810577"/>
              <a:ext cx="490888" cy="237071"/>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6DAB5502-AD3C-4108-AD7F-F8C17736B9F9}"/>
              </a:ext>
            </a:extLst>
          </p:cNvPr>
          <p:cNvGrpSpPr/>
          <p:nvPr/>
        </p:nvGrpSpPr>
        <p:grpSpPr>
          <a:xfrm>
            <a:off x="9363042" y="5193904"/>
            <a:ext cx="1112344" cy="1025980"/>
            <a:chOff x="5647550" y="2546170"/>
            <a:chExt cx="1112344" cy="1025980"/>
          </a:xfrm>
        </p:grpSpPr>
        <p:sp>
          <p:nvSpPr>
            <p:cNvPr id="48" name="Rectangle 47">
              <a:extLst>
                <a:ext uri="{FF2B5EF4-FFF2-40B4-BE49-F238E27FC236}">
                  <a16:creationId xmlns:a16="http://schemas.microsoft.com/office/drawing/2014/main" id="{4796A8C8-FEF7-4DEF-A717-B3DC9EB41FF2}"/>
                </a:ext>
              </a:extLst>
            </p:cNvPr>
            <p:cNvSpPr/>
            <p:nvPr/>
          </p:nvSpPr>
          <p:spPr>
            <a:xfrm>
              <a:off x="5647550" y="3130591"/>
              <a:ext cx="72437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outside  of eye</a:t>
              </a:r>
            </a:p>
          </p:txBody>
        </p:sp>
        <p:sp>
          <p:nvSpPr>
            <p:cNvPr id="49" name="Oval 48">
              <a:extLst>
                <a:ext uri="{FF2B5EF4-FFF2-40B4-BE49-F238E27FC236}">
                  <a16:creationId xmlns:a16="http://schemas.microsoft.com/office/drawing/2014/main" id="{261F20DB-FC8F-4BBA-945A-AC7F8F4F1071}"/>
                </a:ext>
              </a:extLst>
            </p:cNvPr>
            <p:cNvSpPr/>
            <p:nvPr/>
          </p:nvSpPr>
          <p:spPr>
            <a:xfrm>
              <a:off x="5884076" y="2546170"/>
              <a:ext cx="269376" cy="551929"/>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A095B01-639E-4BE7-8B1E-9DC4A8C80B3D}"/>
                </a:ext>
              </a:extLst>
            </p:cNvPr>
            <p:cNvSpPr/>
            <p:nvPr/>
          </p:nvSpPr>
          <p:spPr>
            <a:xfrm>
              <a:off x="6445293" y="2685120"/>
              <a:ext cx="314601" cy="445471"/>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31616D5-E217-4F5F-8C6E-D7AB09B09A1B}"/>
                </a:ext>
              </a:extLst>
            </p:cNvPr>
            <p:cNvSpPr/>
            <p:nvPr/>
          </p:nvSpPr>
          <p:spPr>
            <a:xfrm rot="16200000">
              <a:off x="6348467" y="3166059"/>
              <a:ext cx="474051"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Ca</a:t>
              </a:r>
            </a:p>
          </p:txBody>
        </p:sp>
      </p:grpSp>
      <p:grpSp>
        <p:nvGrpSpPr>
          <p:cNvPr id="100" name="Group 99">
            <a:extLst>
              <a:ext uri="{FF2B5EF4-FFF2-40B4-BE49-F238E27FC236}">
                <a16:creationId xmlns:a16="http://schemas.microsoft.com/office/drawing/2014/main" id="{E5C80E4B-6261-4D31-8FE8-FB1EB5B2969E}"/>
              </a:ext>
            </a:extLst>
          </p:cNvPr>
          <p:cNvGrpSpPr/>
          <p:nvPr/>
        </p:nvGrpSpPr>
        <p:grpSpPr>
          <a:xfrm>
            <a:off x="9491888" y="2538053"/>
            <a:ext cx="1069782" cy="1064695"/>
            <a:chOff x="5874268" y="5130553"/>
            <a:chExt cx="1069782" cy="1064695"/>
          </a:xfrm>
        </p:grpSpPr>
        <p:sp>
          <p:nvSpPr>
            <p:cNvPr id="46" name="Rectangle 45">
              <a:extLst>
                <a:ext uri="{FF2B5EF4-FFF2-40B4-BE49-F238E27FC236}">
                  <a16:creationId xmlns:a16="http://schemas.microsoft.com/office/drawing/2014/main" id="{E795D52D-0CD2-428E-AF7E-691AE6FF209F}"/>
                </a:ext>
              </a:extLst>
            </p:cNvPr>
            <p:cNvSpPr/>
            <p:nvPr/>
          </p:nvSpPr>
          <p:spPr>
            <a:xfrm>
              <a:off x="6266046" y="5614194"/>
              <a:ext cx="678004"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Outside of eye</a:t>
              </a:r>
            </a:p>
          </p:txBody>
        </p:sp>
        <p:sp>
          <p:nvSpPr>
            <p:cNvPr id="47" name="Oval 46">
              <a:extLst>
                <a:ext uri="{FF2B5EF4-FFF2-40B4-BE49-F238E27FC236}">
                  <a16:creationId xmlns:a16="http://schemas.microsoft.com/office/drawing/2014/main" id="{39A41CD7-F9CD-444F-B02A-8ADB7B0F0671}"/>
                </a:ext>
              </a:extLst>
            </p:cNvPr>
            <p:cNvSpPr/>
            <p:nvPr/>
          </p:nvSpPr>
          <p:spPr>
            <a:xfrm>
              <a:off x="6445293" y="5130553"/>
              <a:ext cx="241452" cy="448999"/>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77F829D-10BA-4654-A94B-32B17BAFBC53}"/>
                </a:ext>
              </a:extLst>
            </p:cNvPr>
            <p:cNvSpPr/>
            <p:nvPr/>
          </p:nvSpPr>
          <p:spPr>
            <a:xfrm>
              <a:off x="5874268" y="5294077"/>
              <a:ext cx="243696" cy="448999"/>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A51EBCC-CA47-40B7-8E5A-37308DC1B01F}"/>
                </a:ext>
              </a:extLst>
            </p:cNvPr>
            <p:cNvSpPr/>
            <p:nvPr/>
          </p:nvSpPr>
          <p:spPr>
            <a:xfrm rot="5400000">
              <a:off x="5810226" y="5793074"/>
              <a:ext cx="466216"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im</a:t>
              </a:r>
              <a:endParaRPr lang="en-US" sz="1600" dirty="0">
                <a:solidFill>
                  <a:srgbClr val="000000"/>
                </a:solidFill>
              </a:endParaRPr>
            </a:p>
          </p:txBody>
        </p:sp>
      </p:grpSp>
      <p:grpSp>
        <p:nvGrpSpPr>
          <p:cNvPr id="102" name="Group 101">
            <a:extLst>
              <a:ext uri="{FF2B5EF4-FFF2-40B4-BE49-F238E27FC236}">
                <a16:creationId xmlns:a16="http://schemas.microsoft.com/office/drawing/2014/main" id="{F9F53D41-AECF-497A-B8EB-660755189717}"/>
              </a:ext>
            </a:extLst>
          </p:cNvPr>
          <p:cNvGrpSpPr/>
          <p:nvPr/>
        </p:nvGrpSpPr>
        <p:grpSpPr>
          <a:xfrm>
            <a:off x="-706729" y="2053621"/>
            <a:ext cx="5975833" cy="4481874"/>
            <a:chOff x="-706729" y="2053621"/>
            <a:chExt cx="5975833" cy="4481874"/>
          </a:xfrm>
        </p:grpSpPr>
        <p:pic>
          <p:nvPicPr>
            <p:cNvPr id="14" name="Picture 13">
              <a:extLst>
                <a:ext uri="{FF2B5EF4-FFF2-40B4-BE49-F238E27FC236}">
                  <a16:creationId xmlns:a16="http://schemas.microsoft.com/office/drawing/2014/main" id="{7BFA5473-C0FF-42E4-A183-A7518F78B5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6729" y="2053621"/>
              <a:ext cx="5975833" cy="4481874"/>
            </a:xfrm>
            <a:prstGeom prst="rect">
              <a:avLst/>
            </a:prstGeom>
          </p:spPr>
        </p:pic>
        <p:grpSp>
          <p:nvGrpSpPr>
            <p:cNvPr id="95" name="Group 94">
              <a:extLst>
                <a:ext uri="{FF2B5EF4-FFF2-40B4-BE49-F238E27FC236}">
                  <a16:creationId xmlns:a16="http://schemas.microsoft.com/office/drawing/2014/main" id="{DB785048-19D5-4CA8-9D1B-D8577F7D90CD}"/>
                </a:ext>
              </a:extLst>
            </p:cNvPr>
            <p:cNvGrpSpPr/>
            <p:nvPr/>
          </p:nvGrpSpPr>
          <p:grpSpPr>
            <a:xfrm>
              <a:off x="628965" y="2651714"/>
              <a:ext cx="3430229" cy="3408545"/>
              <a:chOff x="628965" y="2651714"/>
              <a:chExt cx="3430229" cy="3408545"/>
            </a:xfrm>
          </p:grpSpPr>
          <p:grpSp>
            <p:nvGrpSpPr>
              <p:cNvPr id="58" name="Group 57">
                <a:extLst>
                  <a:ext uri="{FF2B5EF4-FFF2-40B4-BE49-F238E27FC236}">
                    <a16:creationId xmlns:a16="http://schemas.microsoft.com/office/drawing/2014/main" id="{EE53207E-0803-45D0-9DBF-AF913B154272}"/>
                  </a:ext>
                </a:extLst>
              </p:cNvPr>
              <p:cNvGrpSpPr/>
              <p:nvPr/>
            </p:nvGrpSpPr>
            <p:grpSpPr>
              <a:xfrm>
                <a:off x="1132281" y="5181952"/>
                <a:ext cx="2329312" cy="878307"/>
                <a:chOff x="1132281" y="5181952"/>
                <a:chExt cx="2329312" cy="878307"/>
              </a:xfrm>
            </p:grpSpPr>
            <p:cxnSp>
              <p:nvCxnSpPr>
                <p:cNvPr id="17" name="Straight Arrow Connector 16">
                  <a:extLst>
                    <a:ext uri="{FF2B5EF4-FFF2-40B4-BE49-F238E27FC236}">
                      <a16:creationId xmlns:a16="http://schemas.microsoft.com/office/drawing/2014/main" id="{E441090C-0013-406E-91D9-203118E851AF}"/>
                    </a:ext>
                  </a:extLst>
                </p:cNvPr>
                <p:cNvCxnSpPr>
                  <a:cxnSpLocks/>
                  <a:endCxn id="20"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1BA465E-C782-4383-8389-501473E0C126}"/>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a:t>
                  </a:r>
                  <a:br>
                    <a:rPr lang="en-US" b="1" dirty="0">
                      <a:solidFill>
                        <a:srgbClr val="FFFF00"/>
                      </a:solidFill>
                    </a:rPr>
                  </a:br>
                  <a:r>
                    <a:rPr lang="en-US" b="1" dirty="0">
                      <a:solidFill>
                        <a:srgbClr val="FFFF00"/>
                      </a:solidFill>
                    </a:rPr>
                    <a:t>Detector col 0…900</a:t>
                  </a:r>
                </a:p>
              </p:txBody>
            </p:sp>
          </p:grpSp>
          <p:grpSp>
            <p:nvGrpSpPr>
              <p:cNvPr id="86" name="Group 85">
                <a:extLst>
                  <a:ext uri="{FF2B5EF4-FFF2-40B4-BE49-F238E27FC236}">
                    <a16:creationId xmlns:a16="http://schemas.microsoft.com/office/drawing/2014/main" id="{92EF525E-1A3A-47BE-A5FD-EE995042BA25}"/>
                  </a:ext>
                </a:extLst>
              </p:cNvPr>
              <p:cNvGrpSpPr/>
              <p:nvPr/>
            </p:nvGrpSpPr>
            <p:grpSpPr>
              <a:xfrm rot="16200000">
                <a:off x="2455385" y="4025160"/>
                <a:ext cx="2329312" cy="878307"/>
                <a:chOff x="1132281" y="5181952"/>
                <a:chExt cx="2329312" cy="878307"/>
              </a:xfrm>
            </p:grpSpPr>
            <p:cxnSp>
              <p:nvCxnSpPr>
                <p:cNvPr id="87" name="Straight Arrow Connector 86">
                  <a:extLst>
                    <a:ext uri="{FF2B5EF4-FFF2-40B4-BE49-F238E27FC236}">
                      <a16:creationId xmlns:a16="http://schemas.microsoft.com/office/drawing/2014/main" id="{0EA33170-0F05-4EDB-A088-3CEA19FF737E}"/>
                    </a:ext>
                  </a:extLst>
                </p:cNvPr>
                <p:cNvCxnSpPr>
                  <a:cxnSpLocks/>
                  <a:endCxn id="88"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7068960E-99CE-4676-AC2E-6CB946270F3C}"/>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91</a:t>
                  </a:r>
                  <a:br>
                    <a:rPr lang="en-US" b="1" dirty="0">
                      <a:solidFill>
                        <a:srgbClr val="FFFF00"/>
                      </a:solidFill>
                    </a:rPr>
                  </a:br>
                  <a:r>
                    <a:rPr lang="en-US" b="1" dirty="0">
                      <a:solidFill>
                        <a:srgbClr val="FFFF00"/>
                      </a:solidFill>
                    </a:rPr>
                    <a:t>Detector col 0…900</a:t>
                  </a:r>
                </a:p>
              </p:txBody>
            </p:sp>
          </p:grpSp>
          <p:grpSp>
            <p:nvGrpSpPr>
              <p:cNvPr id="89" name="Group 88">
                <a:extLst>
                  <a:ext uri="{FF2B5EF4-FFF2-40B4-BE49-F238E27FC236}">
                    <a16:creationId xmlns:a16="http://schemas.microsoft.com/office/drawing/2014/main" id="{ACC1D4E1-FE60-4641-B487-FA8F6B949E1B}"/>
                  </a:ext>
                </a:extLst>
              </p:cNvPr>
              <p:cNvGrpSpPr/>
              <p:nvPr/>
            </p:nvGrpSpPr>
            <p:grpSpPr>
              <a:xfrm rot="10800000">
                <a:off x="1257540" y="2651714"/>
                <a:ext cx="2329312" cy="878307"/>
                <a:chOff x="1132281" y="5181952"/>
                <a:chExt cx="2329312" cy="878307"/>
              </a:xfrm>
            </p:grpSpPr>
            <p:cxnSp>
              <p:nvCxnSpPr>
                <p:cNvPr id="90" name="Straight Arrow Connector 89">
                  <a:extLst>
                    <a:ext uri="{FF2B5EF4-FFF2-40B4-BE49-F238E27FC236}">
                      <a16:creationId xmlns:a16="http://schemas.microsoft.com/office/drawing/2014/main" id="{8A4CA7AB-9BFB-4E60-8401-636AB1A3B4C4}"/>
                    </a:ext>
                  </a:extLst>
                </p:cNvPr>
                <p:cNvCxnSpPr>
                  <a:cxnSpLocks/>
                  <a:endCxn id="91"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2BD7C08-C6B5-4B1E-A4F5-413A040C97F6}"/>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181</a:t>
                  </a:r>
                  <a:br>
                    <a:rPr lang="en-US" b="1" dirty="0">
                      <a:solidFill>
                        <a:srgbClr val="FFFF00"/>
                      </a:solidFill>
                    </a:rPr>
                  </a:br>
                  <a:r>
                    <a:rPr lang="en-US" b="1" dirty="0">
                      <a:solidFill>
                        <a:srgbClr val="FFFF00"/>
                      </a:solidFill>
                    </a:rPr>
                    <a:t>Detector col 0…900</a:t>
                  </a:r>
                </a:p>
              </p:txBody>
            </p:sp>
          </p:grpSp>
          <p:grpSp>
            <p:nvGrpSpPr>
              <p:cNvPr id="92" name="Group 91">
                <a:extLst>
                  <a:ext uri="{FF2B5EF4-FFF2-40B4-BE49-F238E27FC236}">
                    <a16:creationId xmlns:a16="http://schemas.microsoft.com/office/drawing/2014/main" id="{69D994BB-188E-452F-9CCD-2D9602113FDB}"/>
                  </a:ext>
                </a:extLst>
              </p:cNvPr>
              <p:cNvGrpSpPr/>
              <p:nvPr/>
            </p:nvGrpSpPr>
            <p:grpSpPr>
              <a:xfrm rot="5400000">
                <a:off x="-96537" y="3856094"/>
                <a:ext cx="2329312" cy="878307"/>
                <a:chOff x="1132281" y="5181952"/>
                <a:chExt cx="2329312" cy="878307"/>
              </a:xfrm>
            </p:grpSpPr>
            <p:cxnSp>
              <p:nvCxnSpPr>
                <p:cNvPr id="93" name="Straight Arrow Connector 92">
                  <a:extLst>
                    <a:ext uri="{FF2B5EF4-FFF2-40B4-BE49-F238E27FC236}">
                      <a16:creationId xmlns:a16="http://schemas.microsoft.com/office/drawing/2014/main" id="{6A6F59D5-35F7-4D83-89AE-B0FBFCCFD2BD}"/>
                    </a:ext>
                  </a:extLst>
                </p:cNvPr>
                <p:cNvCxnSpPr>
                  <a:cxnSpLocks/>
                  <a:endCxn id="94"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76E50B4-873F-49CC-84DF-CD0C4F445658}"/>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271</a:t>
                  </a:r>
                  <a:br>
                    <a:rPr lang="en-US" b="1" dirty="0">
                      <a:solidFill>
                        <a:srgbClr val="FFFF00"/>
                      </a:solidFill>
                    </a:rPr>
                  </a:br>
                  <a:r>
                    <a:rPr lang="en-US" b="1" dirty="0">
                      <a:solidFill>
                        <a:srgbClr val="FFFF00"/>
                      </a:solidFill>
                    </a:rPr>
                    <a:t>Detector col 0…900</a:t>
                  </a:r>
                </a:p>
              </p:txBody>
            </p:sp>
          </p:grpSp>
        </p:grpSp>
      </p:grpSp>
      <p:pic>
        <p:nvPicPr>
          <p:cNvPr id="96" name="Picture 95">
            <a:extLst>
              <a:ext uri="{FF2B5EF4-FFF2-40B4-BE49-F238E27FC236}">
                <a16:creationId xmlns:a16="http://schemas.microsoft.com/office/drawing/2014/main" id="{3909FFDE-DBD9-4E96-96C6-8AC33DF588A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1624" y="56419"/>
            <a:ext cx="880585" cy="2298823"/>
          </a:xfrm>
          <a:prstGeom prst="rect">
            <a:avLst/>
          </a:prstGeom>
        </p:spPr>
      </p:pic>
      <p:sp>
        <p:nvSpPr>
          <p:cNvPr id="15" name="Title 3">
            <a:extLst>
              <a:ext uri="{FF2B5EF4-FFF2-40B4-BE49-F238E27FC236}">
                <a16:creationId xmlns:a16="http://schemas.microsoft.com/office/drawing/2014/main" id="{F69E9B54-D4CE-4DED-BFB4-745D0C4FFDC1}"/>
              </a:ext>
            </a:extLst>
          </p:cNvPr>
          <p:cNvSpPr txBox="1">
            <a:spLocks/>
          </p:cNvSpPr>
          <p:nvPr/>
        </p:nvSpPr>
        <p:spPr>
          <a:xfrm>
            <a:off x="689928" y="841941"/>
            <a:ext cx="3769144"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1024x1024x1-pixel phantom</a:t>
            </a:r>
          </a:p>
          <a:p>
            <a:r>
              <a:rPr lang="en-US" sz="1800" dirty="0"/>
              <a:t>Defined as 0.5 mm per XY pixel,</a:t>
            </a:r>
            <a:br>
              <a:rPr lang="en-US" sz="1800" dirty="0"/>
            </a:br>
            <a:r>
              <a:rPr lang="en-US" sz="1800" dirty="0"/>
              <a:t>and 16 mm per Z pixel,</a:t>
            </a:r>
            <a:br>
              <a:rPr lang="en-US" sz="1800" dirty="0"/>
            </a:br>
            <a:r>
              <a:rPr lang="en-US" sz="1800" dirty="0"/>
              <a:t>then scaled to 0.5.</a:t>
            </a:r>
            <a:br>
              <a:rPr lang="en-US" sz="1800" dirty="0"/>
            </a:br>
            <a:r>
              <a:rPr lang="en-US" sz="1800" dirty="0"/>
              <a:t>therefore, phantom is </a:t>
            </a:r>
            <a:r>
              <a:rPr lang="en-US" sz="1800" b="1" dirty="0"/>
              <a:t>256 mm XY</a:t>
            </a:r>
            <a:br>
              <a:rPr lang="en-US" sz="1800" b="1" dirty="0"/>
            </a:br>
            <a:r>
              <a:rPr lang="en-US" sz="1800" b="1" dirty="0"/>
              <a:t>and 8 mm Z</a:t>
            </a:r>
            <a:r>
              <a:rPr lang="en-US" sz="1800" dirty="0"/>
              <a:t>.</a:t>
            </a:r>
          </a:p>
        </p:txBody>
      </p:sp>
      <p:grpSp>
        <p:nvGrpSpPr>
          <p:cNvPr id="101" name="Group 100">
            <a:extLst>
              <a:ext uri="{FF2B5EF4-FFF2-40B4-BE49-F238E27FC236}">
                <a16:creationId xmlns:a16="http://schemas.microsoft.com/office/drawing/2014/main" id="{8C07C2BE-68E6-421B-9DE5-FAC6DF18FB41}"/>
              </a:ext>
            </a:extLst>
          </p:cNvPr>
          <p:cNvGrpSpPr/>
          <p:nvPr/>
        </p:nvGrpSpPr>
        <p:grpSpPr>
          <a:xfrm>
            <a:off x="5882487" y="5353264"/>
            <a:ext cx="932554" cy="859992"/>
            <a:chOff x="9491888" y="5377123"/>
            <a:chExt cx="932554" cy="859992"/>
          </a:xfrm>
        </p:grpSpPr>
        <p:sp>
          <p:nvSpPr>
            <p:cNvPr id="43" name="Rectangle 42">
              <a:extLst>
                <a:ext uri="{FF2B5EF4-FFF2-40B4-BE49-F238E27FC236}">
                  <a16:creationId xmlns:a16="http://schemas.microsoft.com/office/drawing/2014/main" id="{E92FAF57-4240-44D2-958E-2CF54ABE922E}"/>
                </a:ext>
              </a:extLst>
            </p:cNvPr>
            <p:cNvSpPr/>
            <p:nvPr/>
          </p:nvSpPr>
          <p:spPr>
            <a:xfrm>
              <a:off x="9527532" y="5804086"/>
              <a:ext cx="896910" cy="43302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CatSim but no eyes</a:t>
              </a:r>
            </a:p>
          </p:txBody>
        </p:sp>
        <p:sp>
          <p:nvSpPr>
            <p:cNvPr id="38" name="Oval 37">
              <a:extLst>
                <a:ext uri="{FF2B5EF4-FFF2-40B4-BE49-F238E27FC236}">
                  <a16:creationId xmlns:a16="http://schemas.microsoft.com/office/drawing/2014/main" id="{B0ADBD38-D646-4762-9554-32EA1E4AC4EF}"/>
                </a:ext>
              </a:extLst>
            </p:cNvPr>
            <p:cNvSpPr/>
            <p:nvPr/>
          </p:nvSpPr>
          <p:spPr>
            <a:xfrm>
              <a:off x="9491888" y="5377123"/>
              <a:ext cx="932554" cy="410017"/>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CD4B6E87-6608-4928-8A7A-82D3F134F8DE}"/>
              </a:ext>
            </a:extLst>
          </p:cNvPr>
          <p:cNvGrpSpPr/>
          <p:nvPr/>
        </p:nvGrpSpPr>
        <p:grpSpPr>
          <a:xfrm>
            <a:off x="4404360" y="1209164"/>
            <a:ext cx="3657600" cy="2743200"/>
            <a:chOff x="4404360" y="1209164"/>
            <a:chExt cx="3657600" cy="2743200"/>
          </a:xfrm>
        </p:grpSpPr>
        <p:pic>
          <p:nvPicPr>
            <p:cNvPr id="8" name="Picture 7">
              <a:extLst>
                <a:ext uri="{FF2B5EF4-FFF2-40B4-BE49-F238E27FC236}">
                  <a16:creationId xmlns:a16="http://schemas.microsoft.com/office/drawing/2014/main" id="{CC0D9E9B-C0A8-44E9-BF6F-C554A9EEEB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04360" y="1209164"/>
              <a:ext cx="3657600" cy="2743200"/>
            </a:xfrm>
            <a:prstGeom prst="rect">
              <a:avLst/>
            </a:prstGeom>
          </p:spPr>
        </p:pic>
        <p:sp>
          <p:nvSpPr>
            <p:cNvPr id="26" name="Rectangle 25">
              <a:extLst>
                <a:ext uri="{FF2B5EF4-FFF2-40B4-BE49-F238E27FC236}">
                  <a16:creationId xmlns:a16="http://schemas.microsoft.com/office/drawing/2014/main" id="{86A3203F-111C-4610-8480-A924910C4CE1}"/>
                </a:ext>
              </a:extLst>
            </p:cNvPr>
            <p:cNvSpPr/>
            <p:nvPr/>
          </p:nvSpPr>
          <p:spPr>
            <a:xfrm>
              <a:off x="7228573" y="1395661"/>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C8D70E9-1CCD-4D9C-A4CC-EEDF1802B22D}"/>
                </a:ext>
              </a:extLst>
            </p:cNvPr>
            <p:cNvSpPr/>
            <p:nvPr/>
          </p:nvSpPr>
          <p:spPr>
            <a:xfrm>
              <a:off x="5884076" y="1373704"/>
              <a:ext cx="1061353" cy="20298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585ABF1-23D6-411C-AE19-7E769A7B6D84}"/>
              </a:ext>
            </a:extLst>
          </p:cNvPr>
          <p:cNvGrpSpPr/>
          <p:nvPr/>
        </p:nvGrpSpPr>
        <p:grpSpPr>
          <a:xfrm>
            <a:off x="4459072" y="3793547"/>
            <a:ext cx="3657600" cy="2743200"/>
            <a:chOff x="4459072" y="3591419"/>
            <a:chExt cx="3657600" cy="2743200"/>
          </a:xfrm>
        </p:grpSpPr>
        <p:pic>
          <p:nvPicPr>
            <p:cNvPr id="12" name="Picture 11">
              <a:extLst>
                <a:ext uri="{FF2B5EF4-FFF2-40B4-BE49-F238E27FC236}">
                  <a16:creationId xmlns:a16="http://schemas.microsoft.com/office/drawing/2014/main" id="{6A485962-793E-440E-95AC-26CD2FFE6F3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59072" y="3591419"/>
              <a:ext cx="3657600" cy="2743200"/>
            </a:xfrm>
            <a:prstGeom prst="rect">
              <a:avLst/>
            </a:prstGeom>
          </p:spPr>
        </p:pic>
        <p:sp>
          <p:nvSpPr>
            <p:cNvPr id="27" name="Rectangle 26">
              <a:extLst>
                <a:ext uri="{FF2B5EF4-FFF2-40B4-BE49-F238E27FC236}">
                  <a16:creationId xmlns:a16="http://schemas.microsoft.com/office/drawing/2014/main" id="{A21568F8-F27A-4872-B39E-AEA2A6629F3F}"/>
                </a:ext>
              </a:extLst>
            </p:cNvPr>
            <p:cNvSpPr/>
            <p:nvPr/>
          </p:nvSpPr>
          <p:spPr>
            <a:xfrm>
              <a:off x="7228573" y="3782728"/>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130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no phantom offset</a:t>
            </a:r>
          </a:p>
        </p:txBody>
      </p:sp>
      <p:sp>
        <p:nvSpPr>
          <p:cNvPr id="69" name="Title 3">
            <a:extLst>
              <a:ext uri="{FF2B5EF4-FFF2-40B4-BE49-F238E27FC236}">
                <a16:creationId xmlns:a16="http://schemas.microsoft.com/office/drawing/2014/main" id="{51E3F2C7-8F2D-4680-9C25-5160E05297DF}"/>
              </a:ext>
            </a:extLst>
          </p:cNvPr>
          <p:cNvSpPr txBox="1">
            <a:spLocks/>
          </p:cNvSpPr>
          <p:nvPr/>
        </p:nvSpPr>
        <p:spPr>
          <a:xfrm>
            <a:off x="592351" y="979451"/>
            <a:ext cx="6771498" cy="453709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16-slice recon, 1-mm slices, 300-mm FOV</a:t>
            </a:r>
          </a:p>
          <a:p>
            <a:endParaRPr lang="en-US" sz="1800" dirty="0"/>
          </a:p>
          <a:p>
            <a:r>
              <a:rPr lang="en-US" sz="1800" dirty="0"/>
              <a:t>We expect:</a:t>
            </a:r>
          </a:p>
          <a:p>
            <a:pPr marL="285750" indent="-285750">
              <a:buFont typeface="Arial" panose="020B0604020202020204" pitchFamily="34" charset="0"/>
              <a:buChar char="•"/>
            </a:pPr>
            <a:r>
              <a:rPr lang="en-US" sz="1800" dirty="0"/>
              <a:t>2 blank slices on each end (slices 1, 2, 15, 16)</a:t>
            </a:r>
          </a:p>
          <a:p>
            <a:pPr marL="285750" indent="-285750">
              <a:buFont typeface="Arial" panose="020B0604020202020204" pitchFamily="34" charset="0"/>
              <a:buChar char="•"/>
            </a:pPr>
            <a:r>
              <a:rPr lang="en-US" sz="1800" dirty="0"/>
              <a:t>3 slices on each half with phantom partially exposed; symmetrical (i.e., slices 3 = slice 14 ; slice 4 = slice 13 ; slice 5 = slice 12) </a:t>
            </a:r>
          </a:p>
          <a:p>
            <a:pPr marL="285750" indent="-285750">
              <a:buFont typeface="Arial" panose="020B0604020202020204" pitchFamily="34" charset="0"/>
              <a:buChar char="•"/>
            </a:pPr>
            <a:r>
              <a:rPr lang="en-US" sz="1800" dirty="0">
                <a:solidFill>
                  <a:srgbClr val="63666A"/>
                </a:solidFill>
              </a:rPr>
              <a:t>6</a:t>
            </a:r>
            <a:r>
              <a:rPr lang="en-US" sz="1800" dirty="0"/>
              <a:t> complete slices (slices 6-11)</a:t>
            </a:r>
          </a:p>
          <a:p>
            <a:pPr marL="285750" indent="-285750">
              <a:buFont typeface="Arial" panose="020B0604020202020204" pitchFamily="34" charset="0"/>
              <a:buChar char="•"/>
            </a:pPr>
            <a:endParaRPr lang="en-US" sz="1800" dirty="0"/>
          </a:p>
          <a:p>
            <a:r>
              <a:rPr lang="en-US" sz="1800" dirty="0"/>
              <a:t>We got:</a:t>
            </a:r>
          </a:p>
          <a:p>
            <a:pPr marL="285750" indent="-285750">
              <a:buFont typeface="Arial" panose="020B0604020202020204" pitchFamily="34" charset="0"/>
              <a:buChar char="•"/>
            </a:pPr>
            <a:r>
              <a:rPr lang="en-US" sz="1800" dirty="0">
                <a:solidFill>
                  <a:srgbClr val="FF0000"/>
                </a:solidFill>
              </a:rPr>
              <a:t>4</a:t>
            </a:r>
            <a:r>
              <a:rPr lang="en-US" sz="1800" dirty="0"/>
              <a:t> blank slices on each end (slices 1-4, 13-16)</a:t>
            </a:r>
          </a:p>
          <a:p>
            <a:pPr marL="285750" indent="-285750">
              <a:buFont typeface="Arial" panose="020B0604020202020204" pitchFamily="34" charset="0"/>
              <a:buChar char="•"/>
            </a:pPr>
            <a:r>
              <a:rPr lang="en-US" sz="1800" dirty="0">
                <a:solidFill>
                  <a:srgbClr val="FF0000"/>
                </a:solidFill>
              </a:rPr>
              <a:t>1</a:t>
            </a:r>
            <a:r>
              <a:rPr lang="en-US" sz="1800" dirty="0"/>
              <a:t> slice on each half with phantom partially exposed; </a:t>
            </a:r>
            <a:r>
              <a:rPr lang="en-US" sz="1800" b="1" dirty="0">
                <a:solidFill>
                  <a:srgbClr val="FF0000"/>
                </a:solidFill>
              </a:rPr>
              <a:t>asymmetrical</a:t>
            </a:r>
            <a:r>
              <a:rPr lang="en-US" sz="1800" dirty="0"/>
              <a:t> (slice 5 ≠ slice 12) </a:t>
            </a:r>
          </a:p>
          <a:p>
            <a:pPr marL="285750" indent="-285750">
              <a:buFont typeface="Arial" panose="020B0604020202020204" pitchFamily="34" charset="0"/>
              <a:buChar char="•"/>
            </a:pPr>
            <a:r>
              <a:rPr lang="en-US" sz="1800" dirty="0">
                <a:solidFill>
                  <a:srgbClr val="63666A"/>
                </a:solidFill>
              </a:rPr>
              <a:t>6</a:t>
            </a:r>
            <a:r>
              <a:rPr lang="en-US" sz="1800" dirty="0">
                <a:solidFill>
                  <a:schemeClr val="tx1"/>
                </a:solidFill>
              </a:rPr>
              <a:t> </a:t>
            </a:r>
            <a:r>
              <a:rPr lang="en-US" sz="1800" dirty="0"/>
              <a:t>normal slices (slices 6-11)</a:t>
            </a:r>
          </a:p>
          <a:p>
            <a:pPr marL="285750" indent="-285750">
              <a:buFont typeface="Arial" panose="020B0604020202020204" pitchFamily="34" charset="0"/>
              <a:buChar char="•"/>
            </a:pPr>
            <a:endParaRPr lang="en-US" sz="1800" dirty="0"/>
          </a:p>
        </p:txBody>
      </p:sp>
      <p:pic>
        <p:nvPicPr>
          <p:cNvPr id="93" name="Picture 92">
            <a:extLst>
              <a:ext uri="{FF2B5EF4-FFF2-40B4-BE49-F238E27FC236}">
                <a16:creationId xmlns:a16="http://schemas.microsoft.com/office/drawing/2014/main" id="{B9C6CB33-30C9-43F0-89E3-3668D976F0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33468" y="102554"/>
            <a:ext cx="2349629" cy="6133851"/>
          </a:xfrm>
          <a:prstGeom prst="rect">
            <a:avLst/>
          </a:prstGeom>
        </p:spPr>
      </p:pic>
    </p:spTree>
    <p:extLst>
      <p:ext uri="{BB962C8B-B14F-4D97-AF65-F5344CB8AC3E}">
        <p14:creationId xmlns:p14="http://schemas.microsoft.com/office/powerpoint/2010/main" val="2963515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380213" y="222086"/>
            <a:ext cx="10244671" cy="413181"/>
          </a:xfrm>
        </p:spPr>
        <p:txBody>
          <a:bodyPr/>
          <a:lstStyle/>
          <a:p>
            <a:r>
              <a:rPr lang="en-US" dirty="0"/>
              <a:t>16 slices, no phantom offset</a:t>
            </a:r>
          </a:p>
        </p:txBody>
      </p:sp>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07" y="3815904"/>
            <a:ext cx="2632982" cy="2743199"/>
          </a:xfrm>
          <a:prstGeom prst="rect">
            <a:avLst/>
          </a:prstGeom>
        </p:spPr>
      </p:pic>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4" y="1196885"/>
            <a:ext cx="2632982" cy="2743199"/>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5370" y="1196885"/>
            <a:ext cx="2632981" cy="2743199"/>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54384" y="3814444"/>
            <a:ext cx="2632981" cy="2743199"/>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32194" y="1196885"/>
            <a:ext cx="2632982" cy="2743199"/>
          </a:xfrm>
          <a:prstGeom prst="rect">
            <a:avLst/>
          </a:prstGeom>
        </p:spPr>
      </p:pic>
      <p:pic>
        <p:nvPicPr>
          <p:cNvPr id="21" name="Picture 20">
            <a:extLst>
              <a:ext uri="{FF2B5EF4-FFF2-40B4-BE49-F238E27FC236}">
                <a16:creationId xmlns:a16="http://schemas.microsoft.com/office/drawing/2014/main" id="{E0691162-DCEC-4EE3-9F57-9DBEE0A4D0D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686800" y="2560320"/>
            <a:ext cx="2632982" cy="2743199"/>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9886" y="3814444"/>
            <a:ext cx="2632982" cy="2743199"/>
          </a:xfrm>
          <a:prstGeom prst="rect">
            <a:avLst/>
          </a:prstGeom>
        </p:spPr>
      </p:pic>
      <p:sp>
        <p:nvSpPr>
          <p:cNvPr id="69" name="Title 3">
            <a:extLst>
              <a:ext uri="{FF2B5EF4-FFF2-40B4-BE49-F238E27FC236}">
                <a16:creationId xmlns:a16="http://schemas.microsoft.com/office/drawing/2014/main" id="{51E3F2C7-8F2D-4680-9C25-5160E05297DF}"/>
              </a:ext>
            </a:extLst>
          </p:cNvPr>
          <p:cNvSpPr txBox="1">
            <a:spLocks/>
          </p:cNvSpPr>
          <p:nvPr/>
        </p:nvSpPr>
        <p:spPr>
          <a:xfrm>
            <a:off x="7221568" y="277127"/>
            <a:ext cx="4084812" cy="30130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16-slice recon, 1-mm slices, 300-mm FOV</a:t>
            </a:r>
          </a:p>
        </p:txBody>
      </p:sp>
      <p:grpSp>
        <p:nvGrpSpPr>
          <p:cNvPr id="94" name="Group 93">
            <a:extLst>
              <a:ext uri="{FF2B5EF4-FFF2-40B4-BE49-F238E27FC236}">
                <a16:creationId xmlns:a16="http://schemas.microsoft.com/office/drawing/2014/main" id="{A35534D6-40EF-46B7-84A5-6C86D316D4BA}"/>
              </a:ext>
            </a:extLst>
          </p:cNvPr>
          <p:cNvGrpSpPr/>
          <p:nvPr/>
        </p:nvGrpSpPr>
        <p:grpSpPr>
          <a:xfrm>
            <a:off x="8963872" y="2877227"/>
            <a:ext cx="2377534" cy="1088580"/>
            <a:chOff x="3231083" y="1479905"/>
            <a:chExt cx="2377534" cy="1088580"/>
          </a:xfrm>
        </p:grpSpPr>
        <p:grpSp>
          <p:nvGrpSpPr>
            <p:cNvPr id="77" name="Group 76">
              <a:extLst>
                <a:ext uri="{FF2B5EF4-FFF2-40B4-BE49-F238E27FC236}">
                  <a16:creationId xmlns:a16="http://schemas.microsoft.com/office/drawing/2014/main" id="{006079AA-AA5F-4C32-9D66-F8692CB360A3}"/>
                </a:ext>
              </a:extLst>
            </p:cNvPr>
            <p:cNvGrpSpPr/>
            <p:nvPr/>
          </p:nvGrpSpPr>
          <p:grpSpPr>
            <a:xfrm>
              <a:off x="3231083" y="1479905"/>
              <a:ext cx="2377534" cy="354589"/>
              <a:chOff x="1050047" y="2590742"/>
              <a:chExt cx="2377534" cy="354589"/>
            </a:xfrm>
          </p:grpSpPr>
          <p:cxnSp>
            <p:nvCxnSpPr>
              <p:cNvPr id="78" name="Straight Arrow Connector 77">
                <a:extLst>
                  <a:ext uri="{FF2B5EF4-FFF2-40B4-BE49-F238E27FC236}">
                    <a16:creationId xmlns:a16="http://schemas.microsoft.com/office/drawing/2014/main" id="{EFC70923-5B65-438B-94D5-D59471D7A9F4}"/>
                  </a:ext>
                </a:extLst>
              </p:cNvPr>
              <p:cNvCxnSpPr>
                <a:cxnSpLocks/>
              </p:cNvCxnSpPr>
              <p:nvPr/>
            </p:nvCxnSpPr>
            <p:spPr>
              <a:xfrm>
                <a:off x="1050047" y="2945331"/>
                <a:ext cx="2322412" cy="0"/>
              </a:xfrm>
              <a:prstGeom prst="straightConnector1">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F1497938-2262-4737-8483-3CDDBA4D7E9D}"/>
                  </a:ext>
                </a:extLst>
              </p:cNvPr>
              <p:cNvSpPr txBox="1"/>
              <p:nvPr/>
            </p:nvSpPr>
            <p:spPr>
              <a:xfrm>
                <a:off x="1098269" y="2590742"/>
                <a:ext cx="2329312" cy="276999"/>
              </a:xfrm>
              <a:prstGeom prst="rect">
                <a:avLst/>
              </a:prstGeom>
              <a:noFill/>
            </p:spPr>
            <p:txBody>
              <a:bodyPr wrap="square" lIns="0" tIns="0" rIns="0" bIns="0" rtlCol="0">
                <a:spAutoFit/>
              </a:bodyPr>
              <a:lstStyle/>
              <a:p>
                <a:pPr algn="ctr"/>
                <a:r>
                  <a:rPr lang="en-US" b="1" dirty="0">
                    <a:solidFill>
                      <a:srgbClr val="FFFF00"/>
                    </a:solidFill>
                  </a:rPr>
                  <a:t>300 mm</a:t>
                </a:r>
              </a:p>
            </p:txBody>
          </p:sp>
        </p:grpSp>
        <p:grpSp>
          <p:nvGrpSpPr>
            <p:cNvPr id="80" name="Group 79">
              <a:extLst>
                <a:ext uri="{FF2B5EF4-FFF2-40B4-BE49-F238E27FC236}">
                  <a16:creationId xmlns:a16="http://schemas.microsoft.com/office/drawing/2014/main" id="{24A07D68-52CC-4AEA-A73A-1FB0D56270A6}"/>
                </a:ext>
              </a:extLst>
            </p:cNvPr>
            <p:cNvGrpSpPr/>
            <p:nvPr/>
          </p:nvGrpSpPr>
          <p:grpSpPr>
            <a:xfrm>
              <a:off x="3251179" y="2228861"/>
              <a:ext cx="2329312" cy="339624"/>
              <a:chOff x="1098269" y="2590742"/>
              <a:chExt cx="2329312" cy="339624"/>
            </a:xfrm>
          </p:grpSpPr>
          <p:cxnSp>
            <p:nvCxnSpPr>
              <p:cNvPr id="81" name="Straight Arrow Connector 80">
                <a:extLst>
                  <a:ext uri="{FF2B5EF4-FFF2-40B4-BE49-F238E27FC236}">
                    <a16:creationId xmlns:a16="http://schemas.microsoft.com/office/drawing/2014/main" id="{54089C09-5FB1-4CD4-B468-851C56FC455F}"/>
                  </a:ext>
                </a:extLst>
              </p:cNvPr>
              <p:cNvCxnSpPr>
                <a:cxnSpLocks/>
              </p:cNvCxnSpPr>
              <p:nvPr/>
            </p:nvCxnSpPr>
            <p:spPr>
              <a:xfrm>
                <a:off x="1283309" y="2930366"/>
                <a:ext cx="1904276" cy="0"/>
              </a:xfrm>
              <a:prstGeom prst="straightConnector1">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F5D1DD6-50F5-4623-B057-8430834E88A5}"/>
                  </a:ext>
                </a:extLst>
              </p:cNvPr>
              <p:cNvSpPr txBox="1"/>
              <p:nvPr/>
            </p:nvSpPr>
            <p:spPr>
              <a:xfrm>
                <a:off x="1098269" y="2590742"/>
                <a:ext cx="2329312" cy="276999"/>
              </a:xfrm>
              <a:prstGeom prst="rect">
                <a:avLst/>
              </a:prstGeom>
              <a:noFill/>
            </p:spPr>
            <p:txBody>
              <a:bodyPr wrap="square" lIns="0" tIns="0" rIns="0" bIns="0" rtlCol="0">
                <a:spAutoFit/>
              </a:bodyPr>
              <a:lstStyle/>
              <a:p>
                <a:pPr algn="ctr"/>
                <a:r>
                  <a:rPr lang="en-US" b="1" dirty="0">
                    <a:solidFill>
                      <a:srgbClr val="FFFF00"/>
                    </a:solidFill>
                  </a:rPr>
                  <a:t>256 mm</a:t>
                </a:r>
              </a:p>
            </p:txBody>
          </p:sp>
        </p:grpSp>
      </p:grpSp>
      <p:pic>
        <p:nvPicPr>
          <p:cNvPr id="93" name="Picture 92">
            <a:extLst>
              <a:ext uri="{FF2B5EF4-FFF2-40B4-BE49-F238E27FC236}">
                <a16:creationId xmlns:a16="http://schemas.microsoft.com/office/drawing/2014/main" id="{B9C6CB33-30C9-43F0-89E3-3668D976F09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1292840" y="52312"/>
            <a:ext cx="879176" cy="2295144"/>
          </a:xfrm>
          <a:prstGeom prst="rect">
            <a:avLst/>
          </a:prstGeom>
        </p:spPr>
      </p:pic>
      <p:sp>
        <p:nvSpPr>
          <p:cNvPr id="22" name="Title 3">
            <a:extLst>
              <a:ext uri="{FF2B5EF4-FFF2-40B4-BE49-F238E27FC236}">
                <a16:creationId xmlns:a16="http://schemas.microsoft.com/office/drawing/2014/main" id="{D985BE6D-E449-4AA5-9F09-075F350F68B6}"/>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Expected each end to have </a:t>
            </a:r>
            <a:r>
              <a:rPr lang="en-US" sz="1800" b="1" u="sng" dirty="0">
                <a:solidFill>
                  <a:srgbClr val="CC3300"/>
                </a:solidFill>
              </a:rPr>
              <a:t>2 blank + 3 partial</a:t>
            </a:r>
            <a:r>
              <a:rPr lang="en-US" sz="1800" b="1" dirty="0">
                <a:solidFill>
                  <a:srgbClr val="CC3300"/>
                </a:solidFill>
              </a:rPr>
              <a:t>, with </a:t>
            </a:r>
            <a:r>
              <a:rPr lang="en-US" sz="1800" b="1" u="sng" dirty="0">
                <a:solidFill>
                  <a:srgbClr val="CC3300"/>
                </a:solidFill>
              </a:rPr>
              <a:t>partials symmetrical in Z</a:t>
            </a:r>
            <a:r>
              <a:rPr lang="en-US" sz="1800" b="1" dirty="0">
                <a:solidFill>
                  <a:srgbClr val="CC3300"/>
                </a:solidFill>
              </a:rPr>
              <a:t>.</a:t>
            </a:r>
          </a:p>
          <a:p>
            <a:r>
              <a:rPr lang="en-US" sz="1800" b="1" dirty="0">
                <a:solidFill>
                  <a:srgbClr val="CC3300"/>
                </a:solidFill>
              </a:rPr>
              <a:t>Got </a:t>
            </a:r>
            <a:r>
              <a:rPr lang="en-US" sz="1800" b="1" u="sng" dirty="0">
                <a:solidFill>
                  <a:srgbClr val="CC3300"/>
                </a:solidFill>
              </a:rPr>
              <a:t>4 blank slices + 2 partial</a:t>
            </a:r>
            <a:r>
              <a:rPr lang="en-US" sz="1800" b="1" dirty="0">
                <a:solidFill>
                  <a:srgbClr val="CC3300"/>
                </a:solidFill>
              </a:rPr>
              <a:t>, with </a:t>
            </a:r>
            <a:r>
              <a:rPr lang="en-US" sz="1800" b="1" u="sng" dirty="0">
                <a:solidFill>
                  <a:srgbClr val="CC3300"/>
                </a:solidFill>
              </a:rPr>
              <a:t>partials asymmetrical in Z</a:t>
            </a:r>
            <a:r>
              <a:rPr lang="en-US" sz="1800" b="1" dirty="0">
                <a:solidFill>
                  <a:srgbClr val="CC3300"/>
                </a:solidFill>
              </a:rPr>
              <a:t>.</a:t>
            </a:r>
          </a:p>
        </p:txBody>
      </p:sp>
    </p:spTree>
    <p:extLst>
      <p:ext uri="{BB962C8B-B14F-4D97-AF65-F5344CB8AC3E}">
        <p14:creationId xmlns:p14="http://schemas.microsoft.com/office/powerpoint/2010/main" val="350284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384F3C1C-5B7B-48EF-9DFE-3C34FE7CA0DC}"/>
              </a:ext>
            </a:extLst>
          </p:cNvPr>
          <p:cNvGrpSpPr/>
          <p:nvPr/>
        </p:nvGrpSpPr>
        <p:grpSpPr>
          <a:xfrm>
            <a:off x="-706729" y="2053621"/>
            <a:ext cx="5975833" cy="4481874"/>
            <a:chOff x="-706729" y="2053621"/>
            <a:chExt cx="5975833" cy="4481874"/>
          </a:xfrm>
        </p:grpSpPr>
        <p:pic>
          <p:nvPicPr>
            <p:cNvPr id="86" name="Picture 85">
              <a:extLst>
                <a:ext uri="{FF2B5EF4-FFF2-40B4-BE49-F238E27FC236}">
                  <a16:creationId xmlns:a16="http://schemas.microsoft.com/office/drawing/2014/main" id="{602E0DF8-1CE0-446F-813F-88A439D44F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9" y="2053621"/>
              <a:ext cx="5975833" cy="4481874"/>
            </a:xfrm>
            <a:prstGeom prst="rect">
              <a:avLst/>
            </a:prstGeom>
          </p:spPr>
        </p:pic>
        <p:grpSp>
          <p:nvGrpSpPr>
            <p:cNvPr id="87" name="Group 86">
              <a:extLst>
                <a:ext uri="{FF2B5EF4-FFF2-40B4-BE49-F238E27FC236}">
                  <a16:creationId xmlns:a16="http://schemas.microsoft.com/office/drawing/2014/main" id="{5F57A580-5CFF-4CDE-B24B-FC1D7EFE5A5C}"/>
                </a:ext>
              </a:extLst>
            </p:cNvPr>
            <p:cNvGrpSpPr/>
            <p:nvPr/>
          </p:nvGrpSpPr>
          <p:grpSpPr>
            <a:xfrm>
              <a:off x="628965" y="2651714"/>
              <a:ext cx="3430229" cy="3408545"/>
              <a:chOff x="628965" y="2651714"/>
              <a:chExt cx="3430229" cy="3408545"/>
            </a:xfrm>
          </p:grpSpPr>
          <p:grpSp>
            <p:nvGrpSpPr>
              <p:cNvPr id="88" name="Group 87">
                <a:extLst>
                  <a:ext uri="{FF2B5EF4-FFF2-40B4-BE49-F238E27FC236}">
                    <a16:creationId xmlns:a16="http://schemas.microsoft.com/office/drawing/2014/main" id="{0CC80204-CA30-4269-BC93-DD650F1294D7}"/>
                  </a:ext>
                </a:extLst>
              </p:cNvPr>
              <p:cNvGrpSpPr/>
              <p:nvPr/>
            </p:nvGrpSpPr>
            <p:grpSpPr>
              <a:xfrm>
                <a:off x="1132281" y="5181952"/>
                <a:ext cx="2329312" cy="878307"/>
                <a:chOff x="1132281" y="5181952"/>
                <a:chExt cx="2329312" cy="878307"/>
              </a:xfrm>
            </p:grpSpPr>
            <p:cxnSp>
              <p:nvCxnSpPr>
                <p:cNvPr id="98" name="Straight Arrow Connector 97">
                  <a:extLst>
                    <a:ext uri="{FF2B5EF4-FFF2-40B4-BE49-F238E27FC236}">
                      <a16:creationId xmlns:a16="http://schemas.microsoft.com/office/drawing/2014/main" id="{727C624F-BDEB-4654-948C-4467D94202F4}"/>
                    </a:ext>
                  </a:extLst>
                </p:cNvPr>
                <p:cNvCxnSpPr>
                  <a:cxnSpLocks/>
                  <a:endCxn id="99"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CAB1BD7-EF77-4DF7-9927-37EE486CDCBC}"/>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a:t>
                  </a:r>
                  <a:br>
                    <a:rPr lang="en-US" b="1" dirty="0">
                      <a:solidFill>
                        <a:srgbClr val="FFFF00"/>
                      </a:solidFill>
                    </a:rPr>
                  </a:br>
                  <a:r>
                    <a:rPr lang="en-US" b="1" dirty="0">
                      <a:solidFill>
                        <a:srgbClr val="FFFF00"/>
                      </a:solidFill>
                    </a:rPr>
                    <a:t>Detector col 0…900</a:t>
                  </a:r>
                </a:p>
              </p:txBody>
            </p:sp>
          </p:grpSp>
          <p:grpSp>
            <p:nvGrpSpPr>
              <p:cNvPr id="89" name="Group 88">
                <a:extLst>
                  <a:ext uri="{FF2B5EF4-FFF2-40B4-BE49-F238E27FC236}">
                    <a16:creationId xmlns:a16="http://schemas.microsoft.com/office/drawing/2014/main" id="{122BE1F3-F268-420A-94AF-827896DEF7A8}"/>
                  </a:ext>
                </a:extLst>
              </p:cNvPr>
              <p:cNvGrpSpPr/>
              <p:nvPr/>
            </p:nvGrpSpPr>
            <p:grpSpPr>
              <a:xfrm rot="16200000">
                <a:off x="2455385" y="4025160"/>
                <a:ext cx="2329312" cy="878307"/>
                <a:chOff x="1132281" y="5181952"/>
                <a:chExt cx="2329312" cy="878307"/>
              </a:xfrm>
            </p:grpSpPr>
            <p:cxnSp>
              <p:nvCxnSpPr>
                <p:cNvPr id="96" name="Straight Arrow Connector 95">
                  <a:extLst>
                    <a:ext uri="{FF2B5EF4-FFF2-40B4-BE49-F238E27FC236}">
                      <a16:creationId xmlns:a16="http://schemas.microsoft.com/office/drawing/2014/main" id="{3D7D09A7-8E30-4DAC-A2A5-432BCEE99689}"/>
                    </a:ext>
                  </a:extLst>
                </p:cNvPr>
                <p:cNvCxnSpPr>
                  <a:cxnSpLocks/>
                  <a:endCxn id="97"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B66E343-CD55-4BCD-B353-EF55D48D572D}"/>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91</a:t>
                  </a:r>
                  <a:br>
                    <a:rPr lang="en-US" b="1" dirty="0">
                      <a:solidFill>
                        <a:srgbClr val="FFFF00"/>
                      </a:solidFill>
                    </a:rPr>
                  </a:br>
                  <a:r>
                    <a:rPr lang="en-US" b="1" dirty="0">
                      <a:solidFill>
                        <a:srgbClr val="FFFF00"/>
                      </a:solidFill>
                    </a:rPr>
                    <a:t>Detector col 0…900</a:t>
                  </a:r>
                </a:p>
              </p:txBody>
            </p:sp>
          </p:grpSp>
          <p:grpSp>
            <p:nvGrpSpPr>
              <p:cNvPr id="90" name="Group 89">
                <a:extLst>
                  <a:ext uri="{FF2B5EF4-FFF2-40B4-BE49-F238E27FC236}">
                    <a16:creationId xmlns:a16="http://schemas.microsoft.com/office/drawing/2014/main" id="{815A7904-F10E-46FA-868B-088D41E7216E}"/>
                  </a:ext>
                </a:extLst>
              </p:cNvPr>
              <p:cNvGrpSpPr/>
              <p:nvPr/>
            </p:nvGrpSpPr>
            <p:grpSpPr>
              <a:xfrm rot="10800000">
                <a:off x="1257540" y="2651714"/>
                <a:ext cx="2329312" cy="878307"/>
                <a:chOff x="1132281" y="5181952"/>
                <a:chExt cx="2329312" cy="878307"/>
              </a:xfrm>
            </p:grpSpPr>
            <p:cxnSp>
              <p:nvCxnSpPr>
                <p:cNvPr id="94" name="Straight Arrow Connector 93">
                  <a:extLst>
                    <a:ext uri="{FF2B5EF4-FFF2-40B4-BE49-F238E27FC236}">
                      <a16:creationId xmlns:a16="http://schemas.microsoft.com/office/drawing/2014/main" id="{596033F6-33AB-41E3-B373-B910B172A728}"/>
                    </a:ext>
                  </a:extLst>
                </p:cNvPr>
                <p:cNvCxnSpPr>
                  <a:cxnSpLocks/>
                  <a:endCxn id="95"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E70091C-802D-499F-BCE2-172A19BF7FBE}"/>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181</a:t>
                  </a:r>
                  <a:br>
                    <a:rPr lang="en-US" b="1" dirty="0">
                      <a:solidFill>
                        <a:srgbClr val="FFFF00"/>
                      </a:solidFill>
                    </a:rPr>
                  </a:br>
                  <a:r>
                    <a:rPr lang="en-US" b="1" dirty="0">
                      <a:solidFill>
                        <a:srgbClr val="FFFF00"/>
                      </a:solidFill>
                    </a:rPr>
                    <a:t>Detector col 0…900</a:t>
                  </a:r>
                </a:p>
              </p:txBody>
            </p:sp>
          </p:grpSp>
          <p:grpSp>
            <p:nvGrpSpPr>
              <p:cNvPr id="91" name="Group 90">
                <a:extLst>
                  <a:ext uri="{FF2B5EF4-FFF2-40B4-BE49-F238E27FC236}">
                    <a16:creationId xmlns:a16="http://schemas.microsoft.com/office/drawing/2014/main" id="{57B50FF9-E40E-450B-ABF1-825FE7C92846}"/>
                  </a:ext>
                </a:extLst>
              </p:cNvPr>
              <p:cNvGrpSpPr/>
              <p:nvPr/>
            </p:nvGrpSpPr>
            <p:grpSpPr>
              <a:xfrm rot="5400000">
                <a:off x="-96537" y="3856094"/>
                <a:ext cx="2329312" cy="878307"/>
                <a:chOff x="1132281" y="5181952"/>
                <a:chExt cx="2329312" cy="878307"/>
              </a:xfrm>
            </p:grpSpPr>
            <p:cxnSp>
              <p:nvCxnSpPr>
                <p:cNvPr id="92" name="Straight Arrow Connector 91">
                  <a:extLst>
                    <a:ext uri="{FF2B5EF4-FFF2-40B4-BE49-F238E27FC236}">
                      <a16:creationId xmlns:a16="http://schemas.microsoft.com/office/drawing/2014/main" id="{9F9D6E74-5E06-48C8-B0DB-92C3035C65FE}"/>
                    </a:ext>
                  </a:extLst>
                </p:cNvPr>
                <p:cNvCxnSpPr>
                  <a:cxnSpLocks/>
                  <a:endCxn id="93"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208925EA-A386-4EB4-B96B-F16ADCB2BCD5}"/>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271</a:t>
                  </a:r>
                  <a:br>
                    <a:rPr lang="en-US" b="1" dirty="0">
                      <a:solidFill>
                        <a:srgbClr val="FFFF00"/>
                      </a:solidFill>
                    </a:rPr>
                  </a:br>
                  <a:r>
                    <a:rPr lang="en-US" b="1" dirty="0">
                      <a:solidFill>
                        <a:srgbClr val="FFFF00"/>
                      </a:solidFill>
                    </a:rPr>
                    <a:t>Detector col 0…900</a:t>
                  </a:r>
                </a:p>
              </p:txBody>
            </p:sp>
          </p:grpSp>
        </p:grpSp>
      </p:grpSp>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+50-mm X</a:t>
            </a:r>
          </a:p>
        </p:txBody>
      </p:sp>
      <p:sp>
        <p:nvSpPr>
          <p:cNvPr id="3" name="Date Placeholder 2">
            <a:extLst>
              <a:ext uri="{FF2B5EF4-FFF2-40B4-BE49-F238E27FC236}">
                <a16:creationId xmlns:a16="http://schemas.microsoft.com/office/drawing/2014/main" id="{DB841AA3-EF03-4305-A227-FE01374BAD0B}"/>
              </a:ext>
            </a:extLst>
          </p:cNvPr>
          <p:cNvSpPr>
            <a:spLocks noGrp="1"/>
          </p:cNvSpPr>
          <p:nvPr>
            <p:ph type="dt" sz="half" idx="10"/>
          </p:nvPr>
        </p:nvSpPr>
        <p:spPr/>
        <p:txBody>
          <a:bodyPr/>
          <a:lstStyle/>
          <a:p>
            <a:fld id="{11A10271-0286-4BA7-AF61-91EDADC7C7D8}" type="datetime4">
              <a:rPr lang="en-US" smtClean="0"/>
              <a:t>April 16, 2022</a:t>
            </a:fld>
            <a:endParaRPr lang="en-CA" dirty="0"/>
          </a:p>
        </p:txBody>
      </p:sp>
      <p:sp>
        <p:nvSpPr>
          <p:cNvPr id="15" name="Title 3">
            <a:extLst>
              <a:ext uri="{FF2B5EF4-FFF2-40B4-BE49-F238E27FC236}">
                <a16:creationId xmlns:a16="http://schemas.microsoft.com/office/drawing/2014/main" id="{F69E9B54-D4CE-4DED-BFB4-745D0C4FFDC1}"/>
              </a:ext>
            </a:extLst>
          </p:cNvPr>
          <p:cNvSpPr txBox="1">
            <a:spLocks/>
          </p:cNvSpPr>
          <p:nvPr/>
        </p:nvSpPr>
        <p:spPr>
          <a:xfrm>
            <a:off x="689928" y="841941"/>
            <a:ext cx="3769144"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1024x1024x1-pixel phantom</a:t>
            </a:r>
          </a:p>
          <a:p>
            <a:r>
              <a:rPr lang="en-US" sz="1800" dirty="0"/>
              <a:t>Defined as 0.5 mm per XY pixel,</a:t>
            </a:r>
            <a:br>
              <a:rPr lang="en-US" sz="1800" dirty="0"/>
            </a:br>
            <a:r>
              <a:rPr lang="en-US" sz="1800" dirty="0"/>
              <a:t>and 16 mm per Z pixel,</a:t>
            </a:r>
            <a:br>
              <a:rPr lang="en-US" sz="1800" dirty="0"/>
            </a:br>
            <a:r>
              <a:rPr lang="en-US" sz="1800" dirty="0"/>
              <a:t>then scaled to 0.5.</a:t>
            </a:r>
            <a:br>
              <a:rPr lang="en-US" sz="1800" dirty="0"/>
            </a:br>
            <a:r>
              <a:rPr lang="en-US" sz="1800" dirty="0"/>
              <a:t>therefore, phantom is </a:t>
            </a:r>
            <a:r>
              <a:rPr lang="en-US" sz="1800" b="1" dirty="0"/>
              <a:t>256 mm XY</a:t>
            </a:r>
            <a:br>
              <a:rPr lang="en-US" sz="1800" b="1" dirty="0"/>
            </a:br>
            <a:r>
              <a:rPr lang="en-US" sz="1800" b="1" dirty="0"/>
              <a:t>and 8 mm Z</a:t>
            </a:r>
            <a:r>
              <a:rPr lang="en-US" sz="1800" dirty="0"/>
              <a:t>.</a:t>
            </a:r>
          </a:p>
        </p:txBody>
      </p:sp>
      <p:sp>
        <p:nvSpPr>
          <p:cNvPr id="28" name="Rectangle 27">
            <a:extLst>
              <a:ext uri="{FF2B5EF4-FFF2-40B4-BE49-F238E27FC236}">
                <a16:creationId xmlns:a16="http://schemas.microsoft.com/office/drawing/2014/main" id="{E6D37076-7714-402E-9CFD-083406CE65DB}"/>
              </a:ext>
            </a:extLst>
          </p:cNvPr>
          <p:cNvSpPr/>
          <p:nvPr/>
        </p:nvSpPr>
        <p:spPr>
          <a:xfrm>
            <a:off x="10831461" y="1395660"/>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0A4D21-353F-44A9-855A-CA2C4C66CC53}"/>
              </a:ext>
            </a:extLst>
          </p:cNvPr>
          <p:cNvSpPr/>
          <p:nvPr/>
        </p:nvSpPr>
        <p:spPr>
          <a:xfrm>
            <a:off x="9491888" y="5849957"/>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4642082" y="304448"/>
            <a:ext cx="6771498"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16-row detector, 1-mm rows - &gt; 9.095-mm Z FOV @ Z-axis</a:t>
            </a:r>
          </a:p>
        </p:txBody>
      </p:sp>
      <p:grpSp>
        <p:nvGrpSpPr>
          <p:cNvPr id="32" name="Group 31">
            <a:extLst>
              <a:ext uri="{FF2B5EF4-FFF2-40B4-BE49-F238E27FC236}">
                <a16:creationId xmlns:a16="http://schemas.microsoft.com/office/drawing/2014/main" id="{6ED92258-DDDB-4802-BD91-F5AD9366E563}"/>
              </a:ext>
            </a:extLst>
          </p:cNvPr>
          <p:cNvGrpSpPr/>
          <p:nvPr/>
        </p:nvGrpSpPr>
        <p:grpSpPr>
          <a:xfrm>
            <a:off x="8061960" y="3810352"/>
            <a:ext cx="3657600" cy="2743200"/>
            <a:chOff x="8061960" y="3608224"/>
            <a:chExt cx="3657600" cy="2743200"/>
          </a:xfrm>
        </p:grpSpPr>
        <p:pic>
          <p:nvPicPr>
            <p:cNvPr id="6" name="Picture 5">
              <a:extLst>
                <a:ext uri="{FF2B5EF4-FFF2-40B4-BE49-F238E27FC236}">
                  <a16:creationId xmlns:a16="http://schemas.microsoft.com/office/drawing/2014/main" id="{710B368E-5DDA-4017-A286-DFB5E2A915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1960" y="3608224"/>
              <a:ext cx="3657600" cy="2743200"/>
            </a:xfrm>
            <a:prstGeom prst="rect">
              <a:avLst/>
            </a:prstGeom>
          </p:spPr>
        </p:pic>
        <p:sp>
          <p:nvSpPr>
            <p:cNvPr id="29" name="Rectangle 28">
              <a:extLst>
                <a:ext uri="{FF2B5EF4-FFF2-40B4-BE49-F238E27FC236}">
                  <a16:creationId xmlns:a16="http://schemas.microsoft.com/office/drawing/2014/main" id="{659CAB7E-5993-453F-9C39-415EF47CA9F1}"/>
                </a:ext>
              </a:extLst>
            </p:cNvPr>
            <p:cNvSpPr/>
            <p:nvPr/>
          </p:nvSpPr>
          <p:spPr>
            <a:xfrm>
              <a:off x="10831461" y="3782727"/>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F762CE5-8D5A-4D88-A9F6-C4B9AE2DE74C}"/>
              </a:ext>
            </a:extLst>
          </p:cNvPr>
          <p:cNvGrpSpPr/>
          <p:nvPr/>
        </p:nvGrpSpPr>
        <p:grpSpPr>
          <a:xfrm>
            <a:off x="8061960" y="1209164"/>
            <a:ext cx="3657600" cy="2743200"/>
            <a:chOff x="8061960" y="1209164"/>
            <a:chExt cx="3657600" cy="2743200"/>
          </a:xfrm>
        </p:grpSpPr>
        <p:pic>
          <p:nvPicPr>
            <p:cNvPr id="10" name="Picture 9">
              <a:extLst>
                <a:ext uri="{FF2B5EF4-FFF2-40B4-BE49-F238E27FC236}">
                  <a16:creationId xmlns:a16="http://schemas.microsoft.com/office/drawing/2014/main" id="{FB1BB7FC-5815-4F0B-A7BD-D71EF38CA8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61960" y="1209164"/>
              <a:ext cx="3657600" cy="2743200"/>
            </a:xfrm>
            <a:prstGeom prst="rect">
              <a:avLst/>
            </a:prstGeom>
          </p:spPr>
        </p:pic>
        <p:sp>
          <p:nvSpPr>
            <p:cNvPr id="51" name="Rectangle 50">
              <a:extLst>
                <a:ext uri="{FF2B5EF4-FFF2-40B4-BE49-F238E27FC236}">
                  <a16:creationId xmlns:a16="http://schemas.microsoft.com/office/drawing/2014/main" id="{8F13EF58-48A9-455E-85F7-386D559CE528}"/>
                </a:ext>
              </a:extLst>
            </p:cNvPr>
            <p:cNvSpPr/>
            <p:nvPr/>
          </p:nvSpPr>
          <p:spPr>
            <a:xfrm>
              <a:off x="10874197" y="1400473"/>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585ABF1-23D6-411C-AE19-7E769A7B6D84}"/>
              </a:ext>
            </a:extLst>
          </p:cNvPr>
          <p:cNvGrpSpPr/>
          <p:nvPr/>
        </p:nvGrpSpPr>
        <p:grpSpPr>
          <a:xfrm>
            <a:off x="4459072" y="3793547"/>
            <a:ext cx="3657600" cy="2743200"/>
            <a:chOff x="4459072" y="3591419"/>
            <a:chExt cx="3657600" cy="2743200"/>
          </a:xfrm>
        </p:grpSpPr>
        <p:pic>
          <p:nvPicPr>
            <p:cNvPr id="12" name="Picture 11">
              <a:extLst>
                <a:ext uri="{FF2B5EF4-FFF2-40B4-BE49-F238E27FC236}">
                  <a16:creationId xmlns:a16="http://schemas.microsoft.com/office/drawing/2014/main" id="{6A485962-793E-440E-95AC-26CD2FFE6F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59072" y="3591419"/>
              <a:ext cx="3657600" cy="2743200"/>
            </a:xfrm>
            <a:prstGeom prst="rect">
              <a:avLst/>
            </a:prstGeom>
          </p:spPr>
        </p:pic>
        <p:sp>
          <p:nvSpPr>
            <p:cNvPr id="27" name="Rectangle 26">
              <a:extLst>
                <a:ext uri="{FF2B5EF4-FFF2-40B4-BE49-F238E27FC236}">
                  <a16:creationId xmlns:a16="http://schemas.microsoft.com/office/drawing/2014/main" id="{A21568F8-F27A-4872-B39E-AEA2A6629F3F}"/>
                </a:ext>
              </a:extLst>
            </p:cNvPr>
            <p:cNvSpPr/>
            <p:nvPr/>
          </p:nvSpPr>
          <p:spPr>
            <a:xfrm>
              <a:off x="7228573" y="3782728"/>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E25F0A4-2A2E-4349-B1D7-C4AF289F7FB7}"/>
              </a:ext>
            </a:extLst>
          </p:cNvPr>
          <p:cNvGrpSpPr/>
          <p:nvPr/>
        </p:nvGrpSpPr>
        <p:grpSpPr>
          <a:xfrm>
            <a:off x="4404360" y="1209164"/>
            <a:ext cx="3657600" cy="2743200"/>
            <a:chOff x="4404360" y="1209164"/>
            <a:chExt cx="3657600" cy="2743200"/>
          </a:xfrm>
        </p:grpSpPr>
        <p:grpSp>
          <p:nvGrpSpPr>
            <p:cNvPr id="2" name="Group 1">
              <a:extLst>
                <a:ext uri="{FF2B5EF4-FFF2-40B4-BE49-F238E27FC236}">
                  <a16:creationId xmlns:a16="http://schemas.microsoft.com/office/drawing/2014/main" id="{69AF31FA-54B2-4358-8D09-0E7842D0A3D0}"/>
                </a:ext>
              </a:extLst>
            </p:cNvPr>
            <p:cNvGrpSpPr/>
            <p:nvPr/>
          </p:nvGrpSpPr>
          <p:grpSpPr>
            <a:xfrm>
              <a:off x="4404360" y="1209164"/>
              <a:ext cx="3657600" cy="2743200"/>
              <a:chOff x="4404360" y="1209164"/>
              <a:chExt cx="3657600" cy="2743200"/>
            </a:xfrm>
          </p:grpSpPr>
          <p:pic>
            <p:nvPicPr>
              <p:cNvPr id="8" name="Picture 7">
                <a:extLst>
                  <a:ext uri="{FF2B5EF4-FFF2-40B4-BE49-F238E27FC236}">
                    <a16:creationId xmlns:a16="http://schemas.microsoft.com/office/drawing/2014/main" id="{CC0D9E9B-C0A8-44E9-BF6F-C554A9EEEB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04360" y="1209164"/>
                <a:ext cx="3657600" cy="2743200"/>
              </a:xfrm>
              <a:prstGeom prst="rect">
                <a:avLst/>
              </a:prstGeom>
            </p:spPr>
          </p:pic>
          <p:sp>
            <p:nvSpPr>
              <p:cNvPr id="26" name="Rectangle 25">
                <a:extLst>
                  <a:ext uri="{FF2B5EF4-FFF2-40B4-BE49-F238E27FC236}">
                    <a16:creationId xmlns:a16="http://schemas.microsoft.com/office/drawing/2014/main" id="{86A3203F-111C-4610-8480-A924910C4CE1}"/>
                  </a:ext>
                </a:extLst>
              </p:cNvPr>
              <p:cNvSpPr/>
              <p:nvPr/>
            </p:nvSpPr>
            <p:spPr>
              <a:xfrm>
                <a:off x="7228573" y="1395661"/>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704CD9EF-EA16-475A-959F-144B3D85E985}"/>
                </a:ext>
              </a:extLst>
            </p:cNvPr>
            <p:cNvSpPr/>
            <p:nvPr/>
          </p:nvSpPr>
          <p:spPr>
            <a:xfrm>
              <a:off x="5884076" y="1373704"/>
              <a:ext cx="1061353" cy="20298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itle 3">
            <a:extLst>
              <a:ext uri="{FF2B5EF4-FFF2-40B4-BE49-F238E27FC236}">
                <a16:creationId xmlns:a16="http://schemas.microsoft.com/office/drawing/2014/main" id="{235DAAE0-A10B-4886-8F4E-9B5A5AE35022}"/>
              </a:ext>
            </a:extLst>
          </p:cNvPr>
          <p:cNvSpPr txBox="1">
            <a:spLocks/>
          </p:cNvSpPr>
          <p:nvPr/>
        </p:nvSpPr>
        <p:spPr>
          <a:xfrm>
            <a:off x="7663964" y="214752"/>
            <a:ext cx="3210234" cy="472459"/>
          </a:xfrm>
          <a:prstGeom prst="rect">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8000"/>
                </a:solidFill>
              </a:rPr>
              <a:t>+X offset moves the phantom to the right – good!</a:t>
            </a:r>
          </a:p>
        </p:txBody>
      </p:sp>
      <p:pic>
        <p:nvPicPr>
          <p:cNvPr id="11" name="Picture 10">
            <a:extLst>
              <a:ext uri="{FF2B5EF4-FFF2-40B4-BE49-F238E27FC236}">
                <a16:creationId xmlns:a16="http://schemas.microsoft.com/office/drawing/2014/main" id="{D017F5A0-59F6-496D-9BEE-0E081272ACF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314767" y="4122894"/>
            <a:ext cx="873091" cy="2279259"/>
          </a:xfrm>
          <a:prstGeom prst="rect">
            <a:avLst/>
          </a:prstGeom>
        </p:spPr>
      </p:pic>
      <p:pic>
        <p:nvPicPr>
          <p:cNvPr id="84" name="Picture 83">
            <a:extLst>
              <a:ext uri="{FF2B5EF4-FFF2-40B4-BE49-F238E27FC236}">
                <a16:creationId xmlns:a16="http://schemas.microsoft.com/office/drawing/2014/main" id="{B28798EC-1221-4F20-AB86-0EB2CD77F45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18909" y="1520790"/>
            <a:ext cx="873091" cy="2279257"/>
          </a:xfrm>
          <a:prstGeom prst="rect">
            <a:avLst/>
          </a:prstGeom>
        </p:spPr>
      </p:pic>
      <p:sp>
        <p:nvSpPr>
          <p:cNvPr id="100" name="Rectangle 99">
            <a:extLst>
              <a:ext uri="{FF2B5EF4-FFF2-40B4-BE49-F238E27FC236}">
                <a16:creationId xmlns:a16="http://schemas.microsoft.com/office/drawing/2014/main" id="{3DA1BB1F-39BA-4DC1-9F7F-F30E0EBD515E}"/>
              </a:ext>
            </a:extLst>
          </p:cNvPr>
          <p:cNvSpPr/>
          <p:nvPr/>
        </p:nvSpPr>
        <p:spPr>
          <a:xfrm>
            <a:off x="10036924" y="3437837"/>
            <a:ext cx="666369" cy="44899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Corner of  eye</a:t>
            </a:r>
          </a:p>
        </p:txBody>
      </p:sp>
      <p:sp>
        <p:nvSpPr>
          <p:cNvPr id="102" name="Oval 101">
            <a:extLst>
              <a:ext uri="{FF2B5EF4-FFF2-40B4-BE49-F238E27FC236}">
                <a16:creationId xmlns:a16="http://schemas.microsoft.com/office/drawing/2014/main" id="{646BF01B-A862-4EA2-8793-C7E67D76E64F}"/>
              </a:ext>
            </a:extLst>
          </p:cNvPr>
          <p:cNvSpPr/>
          <p:nvPr/>
        </p:nvSpPr>
        <p:spPr>
          <a:xfrm>
            <a:off x="10075165" y="3048787"/>
            <a:ext cx="241452" cy="326960"/>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DA7027E-1BE6-47F5-82FD-B1094BE47BC0}"/>
              </a:ext>
            </a:extLst>
          </p:cNvPr>
          <p:cNvSpPr/>
          <p:nvPr/>
        </p:nvSpPr>
        <p:spPr>
          <a:xfrm>
            <a:off x="9469765" y="3199171"/>
            <a:ext cx="360921" cy="216589"/>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2825964E-5009-479A-B785-17CCFE3439C1}"/>
              </a:ext>
            </a:extLst>
          </p:cNvPr>
          <p:cNvSpPr/>
          <p:nvPr/>
        </p:nvSpPr>
        <p:spPr>
          <a:xfrm rot="5400000">
            <a:off x="9499337" y="3533364"/>
            <a:ext cx="368812"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m</a:t>
            </a:r>
            <a:endParaRPr lang="en-US" sz="1600" dirty="0">
              <a:solidFill>
                <a:srgbClr val="000000"/>
              </a:solidFill>
            </a:endParaRPr>
          </a:p>
        </p:txBody>
      </p:sp>
    </p:spTree>
    <p:extLst>
      <p:ext uri="{BB962C8B-B14F-4D97-AF65-F5344CB8AC3E}">
        <p14:creationId xmlns:p14="http://schemas.microsoft.com/office/powerpoint/2010/main" val="2167336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+50-mm X</a:t>
            </a:r>
          </a:p>
        </p:txBody>
      </p:sp>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4" y="1196885"/>
            <a:ext cx="2632982" cy="2743199"/>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5370" y="1196885"/>
            <a:ext cx="2632981" cy="2743199"/>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32194" y="1196885"/>
            <a:ext cx="2632982" cy="2743199"/>
          </a:xfrm>
          <a:prstGeom prst="rect">
            <a:avLst/>
          </a:prstGeom>
        </p:spPr>
      </p:pic>
      <p:pic>
        <p:nvPicPr>
          <p:cNvPr id="21" name="Picture 20">
            <a:extLst>
              <a:ext uri="{FF2B5EF4-FFF2-40B4-BE49-F238E27FC236}">
                <a16:creationId xmlns:a16="http://schemas.microsoft.com/office/drawing/2014/main" id="{E0691162-DCEC-4EE3-9F57-9DBEE0A4D0D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86800" y="2560320"/>
            <a:ext cx="2632982" cy="2743199"/>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34877" y="3810351"/>
            <a:ext cx="2632981" cy="2743199"/>
          </a:xfrm>
          <a:prstGeom prst="rect">
            <a:avLst/>
          </a:prstGeom>
        </p:spPr>
      </p:pic>
      <p:grpSp>
        <p:nvGrpSpPr>
          <p:cNvPr id="6" name="Group 5">
            <a:extLst>
              <a:ext uri="{FF2B5EF4-FFF2-40B4-BE49-F238E27FC236}">
                <a16:creationId xmlns:a16="http://schemas.microsoft.com/office/drawing/2014/main" id="{0837DE77-49EC-49BE-A550-BC9EC6F8AA9E}"/>
              </a:ext>
            </a:extLst>
          </p:cNvPr>
          <p:cNvGrpSpPr/>
          <p:nvPr/>
        </p:nvGrpSpPr>
        <p:grpSpPr>
          <a:xfrm>
            <a:off x="8843293" y="2821588"/>
            <a:ext cx="2498113" cy="2099570"/>
            <a:chOff x="3110504" y="1479905"/>
            <a:chExt cx="2498113" cy="2099570"/>
          </a:xfrm>
        </p:grpSpPr>
        <p:grpSp>
          <p:nvGrpSpPr>
            <p:cNvPr id="15" name="Group 14">
              <a:extLst>
                <a:ext uri="{FF2B5EF4-FFF2-40B4-BE49-F238E27FC236}">
                  <a16:creationId xmlns:a16="http://schemas.microsoft.com/office/drawing/2014/main" id="{2E8FAD83-9375-4835-A777-00CFD549D3D2}"/>
                </a:ext>
              </a:extLst>
            </p:cNvPr>
            <p:cNvGrpSpPr/>
            <p:nvPr/>
          </p:nvGrpSpPr>
          <p:grpSpPr>
            <a:xfrm>
              <a:off x="3239113" y="1479905"/>
              <a:ext cx="2369504" cy="354589"/>
              <a:chOff x="1058077" y="2590742"/>
              <a:chExt cx="2369504" cy="354589"/>
            </a:xfrm>
          </p:grpSpPr>
          <p:cxnSp>
            <p:nvCxnSpPr>
              <p:cNvPr id="16" name="Straight Arrow Connector 15">
                <a:extLst>
                  <a:ext uri="{FF2B5EF4-FFF2-40B4-BE49-F238E27FC236}">
                    <a16:creationId xmlns:a16="http://schemas.microsoft.com/office/drawing/2014/main" id="{03CE29D7-4D12-4245-AD13-26D756BDA62A}"/>
                  </a:ext>
                </a:extLst>
              </p:cNvPr>
              <p:cNvCxnSpPr>
                <a:cxnSpLocks/>
              </p:cNvCxnSpPr>
              <p:nvPr/>
            </p:nvCxnSpPr>
            <p:spPr>
              <a:xfrm>
                <a:off x="1058077" y="2945331"/>
                <a:ext cx="2304464" cy="0"/>
              </a:xfrm>
              <a:prstGeom prst="straightConnector1">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8E92C8C-CDFE-4879-A16F-0A079986AA72}"/>
                  </a:ext>
                </a:extLst>
              </p:cNvPr>
              <p:cNvSpPr txBox="1"/>
              <p:nvPr/>
            </p:nvSpPr>
            <p:spPr>
              <a:xfrm>
                <a:off x="1098269" y="2590742"/>
                <a:ext cx="2329312" cy="276999"/>
              </a:xfrm>
              <a:prstGeom prst="rect">
                <a:avLst/>
              </a:prstGeom>
              <a:noFill/>
            </p:spPr>
            <p:txBody>
              <a:bodyPr wrap="square" lIns="0" tIns="0" rIns="0" bIns="0" rtlCol="0">
                <a:spAutoFit/>
              </a:bodyPr>
              <a:lstStyle/>
              <a:p>
                <a:pPr algn="ctr"/>
                <a:r>
                  <a:rPr lang="en-US" b="1" dirty="0">
                    <a:solidFill>
                      <a:srgbClr val="FFFF00"/>
                    </a:solidFill>
                  </a:rPr>
                  <a:t>300 mm</a:t>
                </a:r>
              </a:p>
            </p:txBody>
          </p:sp>
        </p:grpSp>
        <p:cxnSp>
          <p:nvCxnSpPr>
            <p:cNvPr id="20" name="Straight Arrow Connector 19">
              <a:extLst>
                <a:ext uri="{FF2B5EF4-FFF2-40B4-BE49-F238E27FC236}">
                  <a16:creationId xmlns:a16="http://schemas.microsoft.com/office/drawing/2014/main" id="{28F401D4-09A7-4D6D-8D07-99F1D2E59BE0}"/>
                </a:ext>
              </a:extLst>
            </p:cNvPr>
            <p:cNvCxnSpPr>
              <a:cxnSpLocks/>
            </p:cNvCxnSpPr>
            <p:nvPr/>
          </p:nvCxnSpPr>
          <p:spPr>
            <a:xfrm>
              <a:off x="3239113" y="2568485"/>
              <a:ext cx="548938" cy="0"/>
            </a:xfrm>
            <a:prstGeom prst="straightConnector1">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96EDB76-C109-4CF3-ABFA-D2C39E76BE9D}"/>
                </a:ext>
              </a:extLst>
            </p:cNvPr>
            <p:cNvGrpSpPr/>
            <p:nvPr/>
          </p:nvGrpSpPr>
          <p:grpSpPr>
            <a:xfrm>
              <a:off x="3110504" y="2221342"/>
              <a:ext cx="2273913" cy="1358133"/>
              <a:chOff x="-1033931" y="2558294"/>
              <a:chExt cx="2273913" cy="1358133"/>
            </a:xfrm>
          </p:grpSpPr>
          <p:sp>
            <p:nvSpPr>
              <p:cNvPr id="26" name="TextBox 25">
                <a:extLst>
                  <a:ext uri="{FF2B5EF4-FFF2-40B4-BE49-F238E27FC236}">
                    <a16:creationId xmlns:a16="http://schemas.microsoft.com/office/drawing/2014/main" id="{BFB719BD-711C-4B3F-9DB0-A69CC512E389}"/>
                  </a:ext>
                </a:extLst>
              </p:cNvPr>
              <p:cNvSpPr txBox="1"/>
              <p:nvPr/>
            </p:nvSpPr>
            <p:spPr>
              <a:xfrm>
                <a:off x="-1033931" y="2558294"/>
                <a:ext cx="1493281" cy="276999"/>
              </a:xfrm>
              <a:prstGeom prst="rect">
                <a:avLst/>
              </a:prstGeom>
              <a:noFill/>
            </p:spPr>
            <p:txBody>
              <a:bodyPr wrap="square" lIns="0" tIns="0" rIns="0" bIns="0" rtlCol="0">
                <a:spAutoFit/>
              </a:bodyPr>
              <a:lstStyle>
                <a:defPPr>
                  <a:defRPr lang="en-US"/>
                </a:defPPr>
                <a:lvl1pPr algn="ctr">
                  <a:defRPr b="1">
                    <a:solidFill>
                      <a:srgbClr val="FFFF00"/>
                    </a:solidFill>
                  </a:defRPr>
                </a:lvl1pPr>
              </a:lstStyle>
              <a:p>
                <a:r>
                  <a:rPr lang="en-US" dirty="0"/>
                  <a:t>50 + 22 mm</a:t>
                </a:r>
              </a:p>
            </p:txBody>
          </p:sp>
          <p:sp>
            <p:nvSpPr>
              <p:cNvPr id="27" name="TextBox 26">
                <a:extLst>
                  <a:ext uri="{FF2B5EF4-FFF2-40B4-BE49-F238E27FC236}">
                    <a16:creationId xmlns:a16="http://schemas.microsoft.com/office/drawing/2014/main" id="{508A3431-2AB3-4C6A-B551-A8D7A1B28E62}"/>
                  </a:ext>
                </a:extLst>
              </p:cNvPr>
              <p:cNvSpPr txBox="1"/>
              <p:nvPr/>
            </p:nvSpPr>
            <p:spPr>
              <a:xfrm>
                <a:off x="-795251" y="3085430"/>
                <a:ext cx="2035233" cy="830997"/>
              </a:xfrm>
              <a:prstGeom prst="rect">
                <a:avLst/>
              </a:prstGeom>
              <a:noFill/>
            </p:spPr>
            <p:txBody>
              <a:bodyPr wrap="square" lIns="0" tIns="0" rIns="0" bIns="0" rtlCol="0">
                <a:spAutoFit/>
              </a:bodyPr>
              <a:lstStyle>
                <a:defPPr>
                  <a:defRPr lang="en-US"/>
                </a:defPPr>
                <a:lvl1pPr algn="ctr">
                  <a:defRPr b="1">
                    <a:solidFill>
                      <a:srgbClr val="FFFF00"/>
                    </a:solidFill>
                  </a:defRPr>
                </a:lvl1pPr>
              </a:lstStyle>
              <a:p>
                <a:r>
                  <a:rPr lang="en-US" dirty="0"/>
                  <a:t>So phantom offset is applied after the scaling – good!</a:t>
                </a:r>
              </a:p>
            </p:txBody>
          </p:sp>
        </p:grpSp>
      </p:grpSp>
      <p:pic>
        <p:nvPicPr>
          <p:cNvPr id="29" name="Picture 28">
            <a:extLst>
              <a:ext uri="{FF2B5EF4-FFF2-40B4-BE49-F238E27FC236}">
                <a16:creationId xmlns:a16="http://schemas.microsoft.com/office/drawing/2014/main" id="{15598C46-2F60-4768-8AC0-59360761C82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316558" y="51866"/>
            <a:ext cx="873091" cy="2279259"/>
          </a:xfrm>
          <a:prstGeom prst="rect">
            <a:avLst/>
          </a:prstGeom>
        </p:spPr>
      </p:pic>
      <p:pic>
        <p:nvPicPr>
          <p:cNvPr id="31" name="Picture 30">
            <a:extLst>
              <a:ext uri="{FF2B5EF4-FFF2-40B4-BE49-F238E27FC236}">
                <a16:creationId xmlns:a16="http://schemas.microsoft.com/office/drawing/2014/main" id="{0673D03A-F7D3-4B7B-B92C-B2E2DA18A7E9}"/>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18908" y="2367852"/>
            <a:ext cx="873091" cy="2279257"/>
          </a:xfrm>
          <a:prstGeom prst="rect">
            <a:avLst/>
          </a:prstGeom>
        </p:spPr>
      </p:pic>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19207" y="3815904"/>
            <a:ext cx="2632982" cy="2743199"/>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041358" y="3840364"/>
            <a:ext cx="2632982" cy="2743199"/>
          </a:xfrm>
          <a:prstGeom prst="rect">
            <a:avLst/>
          </a:prstGeom>
        </p:spPr>
      </p:pic>
      <p:sp>
        <p:nvSpPr>
          <p:cNvPr id="32" name="Title 3">
            <a:extLst>
              <a:ext uri="{FF2B5EF4-FFF2-40B4-BE49-F238E27FC236}">
                <a16:creationId xmlns:a16="http://schemas.microsoft.com/office/drawing/2014/main" id="{50962AED-BD88-4F19-93F6-E7496ABDADA0}"/>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Expected each end to have </a:t>
            </a:r>
            <a:r>
              <a:rPr lang="en-US" sz="1800" b="1" u="sng" dirty="0">
                <a:solidFill>
                  <a:srgbClr val="CC3300"/>
                </a:solidFill>
              </a:rPr>
              <a:t>2 blank + 4 partial</a:t>
            </a:r>
            <a:r>
              <a:rPr lang="en-US" sz="1800" b="1" dirty="0">
                <a:solidFill>
                  <a:srgbClr val="CC3300"/>
                </a:solidFill>
              </a:rPr>
              <a:t>, with </a:t>
            </a:r>
            <a:r>
              <a:rPr lang="en-US" sz="1800" b="1" u="sng" dirty="0">
                <a:solidFill>
                  <a:srgbClr val="CC3300"/>
                </a:solidFill>
              </a:rPr>
              <a:t>partials symmetrical in Z</a:t>
            </a:r>
            <a:r>
              <a:rPr lang="en-US" sz="1800" b="1" dirty="0">
                <a:solidFill>
                  <a:srgbClr val="CC3300"/>
                </a:solidFill>
              </a:rPr>
              <a:t>.</a:t>
            </a:r>
          </a:p>
          <a:p>
            <a:r>
              <a:rPr lang="en-US" sz="1800" b="1" dirty="0">
                <a:solidFill>
                  <a:srgbClr val="CC3300"/>
                </a:solidFill>
              </a:rPr>
              <a:t>Got </a:t>
            </a:r>
            <a:r>
              <a:rPr lang="en-US" sz="1800" b="1" u="sng" dirty="0">
                <a:solidFill>
                  <a:srgbClr val="CC3300"/>
                </a:solidFill>
              </a:rPr>
              <a:t>4 blank slices + 1 partial</a:t>
            </a:r>
            <a:r>
              <a:rPr lang="en-US" sz="1800" b="1" dirty="0">
                <a:solidFill>
                  <a:srgbClr val="CC3300"/>
                </a:solidFill>
              </a:rPr>
              <a:t>, with </a:t>
            </a:r>
            <a:r>
              <a:rPr lang="en-US" sz="1800" b="1" u="sng" dirty="0">
                <a:solidFill>
                  <a:srgbClr val="CC3300"/>
                </a:solidFill>
              </a:rPr>
              <a:t>partials asymmetrical in Z</a:t>
            </a:r>
            <a:r>
              <a:rPr lang="en-US" sz="1800" b="1" dirty="0">
                <a:solidFill>
                  <a:srgbClr val="CC3300"/>
                </a:solidFill>
              </a:rPr>
              <a:t>.</a:t>
            </a:r>
          </a:p>
        </p:txBody>
      </p:sp>
    </p:spTree>
    <p:extLst>
      <p:ext uri="{BB962C8B-B14F-4D97-AF65-F5344CB8AC3E}">
        <p14:creationId xmlns:p14="http://schemas.microsoft.com/office/powerpoint/2010/main" val="334090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C603E43A-86C9-4865-815F-09234BBAA76D}"/>
              </a:ext>
            </a:extLst>
          </p:cNvPr>
          <p:cNvGrpSpPr/>
          <p:nvPr/>
        </p:nvGrpSpPr>
        <p:grpSpPr>
          <a:xfrm>
            <a:off x="-706729" y="2053621"/>
            <a:ext cx="5975833" cy="4481874"/>
            <a:chOff x="-706729" y="2053621"/>
            <a:chExt cx="5975833" cy="4481874"/>
          </a:xfrm>
        </p:grpSpPr>
        <p:pic>
          <p:nvPicPr>
            <p:cNvPr id="88" name="Picture 87">
              <a:extLst>
                <a:ext uri="{FF2B5EF4-FFF2-40B4-BE49-F238E27FC236}">
                  <a16:creationId xmlns:a16="http://schemas.microsoft.com/office/drawing/2014/main" id="{105587A9-3690-4E1F-88CD-5C4E8442D0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9" y="2053621"/>
              <a:ext cx="5975833" cy="4481874"/>
            </a:xfrm>
            <a:prstGeom prst="rect">
              <a:avLst/>
            </a:prstGeom>
          </p:spPr>
        </p:pic>
        <p:grpSp>
          <p:nvGrpSpPr>
            <p:cNvPr id="89" name="Group 88">
              <a:extLst>
                <a:ext uri="{FF2B5EF4-FFF2-40B4-BE49-F238E27FC236}">
                  <a16:creationId xmlns:a16="http://schemas.microsoft.com/office/drawing/2014/main" id="{70DBF569-AE40-4776-B274-8A5BA9EBF8C3}"/>
                </a:ext>
              </a:extLst>
            </p:cNvPr>
            <p:cNvGrpSpPr/>
            <p:nvPr/>
          </p:nvGrpSpPr>
          <p:grpSpPr>
            <a:xfrm>
              <a:off x="628965" y="2651714"/>
              <a:ext cx="3430229" cy="3408545"/>
              <a:chOff x="628965" y="2651714"/>
              <a:chExt cx="3430229" cy="3408545"/>
            </a:xfrm>
          </p:grpSpPr>
          <p:grpSp>
            <p:nvGrpSpPr>
              <p:cNvPr id="90" name="Group 89">
                <a:extLst>
                  <a:ext uri="{FF2B5EF4-FFF2-40B4-BE49-F238E27FC236}">
                    <a16:creationId xmlns:a16="http://schemas.microsoft.com/office/drawing/2014/main" id="{A20EA981-DF22-4203-A55C-F37B05365260}"/>
                  </a:ext>
                </a:extLst>
              </p:cNvPr>
              <p:cNvGrpSpPr/>
              <p:nvPr/>
            </p:nvGrpSpPr>
            <p:grpSpPr>
              <a:xfrm>
                <a:off x="1132281" y="5181952"/>
                <a:ext cx="2329312" cy="878307"/>
                <a:chOff x="1132281" y="5181952"/>
                <a:chExt cx="2329312" cy="878307"/>
              </a:xfrm>
            </p:grpSpPr>
            <p:cxnSp>
              <p:nvCxnSpPr>
                <p:cNvPr id="100" name="Straight Arrow Connector 99">
                  <a:extLst>
                    <a:ext uri="{FF2B5EF4-FFF2-40B4-BE49-F238E27FC236}">
                      <a16:creationId xmlns:a16="http://schemas.microsoft.com/office/drawing/2014/main" id="{0CB3E77E-B4D9-4627-ACD4-F4B4D6757812}"/>
                    </a:ext>
                  </a:extLst>
                </p:cNvPr>
                <p:cNvCxnSpPr>
                  <a:cxnSpLocks/>
                  <a:endCxn id="101"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9CAFCCB-14B3-4F90-88D5-4A17549F4A06}"/>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a:t>
                  </a:r>
                  <a:br>
                    <a:rPr lang="en-US" b="1" dirty="0">
                      <a:solidFill>
                        <a:srgbClr val="FFFF00"/>
                      </a:solidFill>
                    </a:rPr>
                  </a:br>
                  <a:r>
                    <a:rPr lang="en-US" b="1" dirty="0">
                      <a:solidFill>
                        <a:srgbClr val="FFFF00"/>
                      </a:solidFill>
                    </a:rPr>
                    <a:t>Detector col 0…900</a:t>
                  </a:r>
                </a:p>
              </p:txBody>
            </p:sp>
          </p:grpSp>
          <p:grpSp>
            <p:nvGrpSpPr>
              <p:cNvPr id="91" name="Group 90">
                <a:extLst>
                  <a:ext uri="{FF2B5EF4-FFF2-40B4-BE49-F238E27FC236}">
                    <a16:creationId xmlns:a16="http://schemas.microsoft.com/office/drawing/2014/main" id="{C5F8E15A-14CB-4EE7-A0B9-49D2D955207C}"/>
                  </a:ext>
                </a:extLst>
              </p:cNvPr>
              <p:cNvGrpSpPr/>
              <p:nvPr/>
            </p:nvGrpSpPr>
            <p:grpSpPr>
              <a:xfrm rot="16200000">
                <a:off x="2455385" y="4025160"/>
                <a:ext cx="2329312" cy="878307"/>
                <a:chOff x="1132281" y="5181952"/>
                <a:chExt cx="2329312" cy="878307"/>
              </a:xfrm>
            </p:grpSpPr>
            <p:cxnSp>
              <p:nvCxnSpPr>
                <p:cNvPr id="98" name="Straight Arrow Connector 97">
                  <a:extLst>
                    <a:ext uri="{FF2B5EF4-FFF2-40B4-BE49-F238E27FC236}">
                      <a16:creationId xmlns:a16="http://schemas.microsoft.com/office/drawing/2014/main" id="{6D6CC636-8140-45FD-B6C0-5785A29E5978}"/>
                    </a:ext>
                  </a:extLst>
                </p:cNvPr>
                <p:cNvCxnSpPr>
                  <a:cxnSpLocks/>
                  <a:endCxn id="99"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23D5D90A-7005-478C-AB44-842404D06AE3}"/>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91</a:t>
                  </a:r>
                  <a:br>
                    <a:rPr lang="en-US" b="1" dirty="0">
                      <a:solidFill>
                        <a:srgbClr val="FFFF00"/>
                      </a:solidFill>
                    </a:rPr>
                  </a:br>
                  <a:r>
                    <a:rPr lang="en-US" b="1" dirty="0">
                      <a:solidFill>
                        <a:srgbClr val="FFFF00"/>
                      </a:solidFill>
                    </a:rPr>
                    <a:t>Detector col 0…900</a:t>
                  </a:r>
                </a:p>
              </p:txBody>
            </p:sp>
          </p:grpSp>
          <p:grpSp>
            <p:nvGrpSpPr>
              <p:cNvPr id="92" name="Group 91">
                <a:extLst>
                  <a:ext uri="{FF2B5EF4-FFF2-40B4-BE49-F238E27FC236}">
                    <a16:creationId xmlns:a16="http://schemas.microsoft.com/office/drawing/2014/main" id="{1DA5B353-56A5-492F-BDC0-76DB0920303A}"/>
                  </a:ext>
                </a:extLst>
              </p:cNvPr>
              <p:cNvGrpSpPr/>
              <p:nvPr/>
            </p:nvGrpSpPr>
            <p:grpSpPr>
              <a:xfrm rot="10800000">
                <a:off x="1257540" y="2651714"/>
                <a:ext cx="2329312" cy="878307"/>
                <a:chOff x="1132281" y="5181952"/>
                <a:chExt cx="2329312" cy="878307"/>
              </a:xfrm>
            </p:grpSpPr>
            <p:cxnSp>
              <p:nvCxnSpPr>
                <p:cNvPr id="96" name="Straight Arrow Connector 95">
                  <a:extLst>
                    <a:ext uri="{FF2B5EF4-FFF2-40B4-BE49-F238E27FC236}">
                      <a16:creationId xmlns:a16="http://schemas.microsoft.com/office/drawing/2014/main" id="{2780D806-511A-4774-A0E6-1B9A7A16EFBE}"/>
                    </a:ext>
                  </a:extLst>
                </p:cNvPr>
                <p:cNvCxnSpPr>
                  <a:cxnSpLocks/>
                  <a:endCxn id="97"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3D5A4C0-7293-42ED-ADCC-6FABCFEDA6B4}"/>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181</a:t>
                  </a:r>
                  <a:br>
                    <a:rPr lang="en-US" b="1" dirty="0">
                      <a:solidFill>
                        <a:srgbClr val="FFFF00"/>
                      </a:solidFill>
                    </a:rPr>
                  </a:br>
                  <a:r>
                    <a:rPr lang="en-US" b="1" dirty="0">
                      <a:solidFill>
                        <a:srgbClr val="FFFF00"/>
                      </a:solidFill>
                    </a:rPr>
                    <a:t>Detector col 0…900</a:t>
                  </a:r>
                </a:p>
              </p:txBody>
            </p:sp>
          </p:grpSp>
          <p:grpSp>
            <p:nvGrpSpPr>
              <p:cNvPr id="93" name="Group 92">
                <a:extLst>
                  <a:ext uri="{FF2B5EF4-FFF2-40B4-BE49-F238E27FC236}">
                    <a16:creationId xmlns:a16="http://schemas.microsoft.com/office/drawing/2014/main" id="{EDB4A00E-19C6-41A9-9CC8-F6B45FB15F64}"/>
                  </a:ext>
                </a:extLst>
              </p:cNvPr>
              <p:cNvGrpSpPr/>
              <p:nvPr/>
            </p:nvGrpSpPr>
            <p:grpSpPr>
              <a:xfrm rot="5400000">
                <a:off x="-96537" y="3856094"/>
                <a:ext cx="2329312" cy="878307"/>
                <a:chOff x="1132281" y="5181952"/>
                <a:chExt cx="2329312" cy="878307"/>
              </a:xfrm>
            </p:grpSpPr>
            <p:cxnSp>
              <p:nvCxnSpPr>
                <p:cNvPr id="94" name="Straight Arrow Connector 93">
                  <a:extLst>
                    <a:ext uri="{FF2B5EF4-FFF2-40B4-BE49-F238E27FC236}">
                      <a16:creationId xmlns:a16="http://schemas.microsoft.com/office/drawing/2014/main" id="{BCDE780F-D073-4873-8959-E3D673903631}"/>
                    </a:ext>
                  </a:extLst>
                </p:cNvPr>
                <p:cNvCxnSpPr>
                  <a:cxnSpLocks/>
                  <a:endCxn id="95"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357EEDFB-DF47-49B2-9E16-07937A5B965C}"/>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271</a:t>
                  </a:r>
                  <a:br>
                    <a:rPr lang="en-US" b="1" dirty="0">
                      <a:solidFill>
                        <a:srgbClr val="FFFF00"/>
                      </a:solidFill>
                    </a:rPr>
                  </a:br>
                  <a:r>
                    <a:rPr lang="en-US" b="1" dirty="0">
                      <a:solidFill>
                        <a:srgbClr val="FFFF00"/>
                      </a:solidFill>
                    </a:rPr>
                    <a:t>Detector col 0…900</a:t>
                  </a:r>
                </a:p>
              </p:txBody>
            </p:sp>
          </p:grpSp>
        </p:grpSp>
      </p:grpSp>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+50-mm Y</a:t>
            </a:r>
          </a:p>
        </p:txBody>
      </p:sp>
      <p:sp>
        <p:nvSpPr>
          <p:cNvPr id="3" name="Date Placeholder 2">
            <a:extLst>
              <a:ext uri="{FF2B5EF4-FFF2-40B4-BE49-F238E27FC236}">
                <a16:creationId xmlns:a16="http://schemas.microsoft.com/office/drawing/2014/main" id="{DB841AA3-EF03-4305-A227-FE01374BAD0B}"/>
              </a:ext>
            </a:extLst>
          </p:cNvPr>
          <p:cNvSpPr>
            <a:spLocks noGrp="1"/>
          </p:cNvSpPr>
          <p:nvPr>
            <p:ph type="dt" sz="half" idx="10"/>
          </p:nvPr>
        </p:nvSpPr>
        <p:spPr/>
        <p:txBody>
          <a:bodyPr/>
          <a:lstStyle/>
          <a:p>
            <a:fld id="{11A10271-0286-4BA7-AF61-91EDADC7C7D8}" type="datetime4">
              <a:rPr lang="en-US" smtClean="0"/>
              <a:t>April 16, 2022</a:t>
            </a:fld>
            <a:endParaRPr lang="en-CA" dirty="0"/>
          </a:p>
        </p:txBody>
      </p:sp>
      <p:sp>
        <p:nvSpPr>
          <p:cNvPr id="15" name="Title 3">
            <a:extLst>
              <a:ext uri="{FF2B5EF4-FFF2-40B4-BE49-F238E27FC236}">
                <a16:creationId xmlns:a16="http://schemas.microsoft.com/office/drawing/2014/main" id="{F69E9B54-D4CE-4DED-BFB4-745D0C4FFDC1}"/>
              </a:ext>
            </a:extLst>
          </p:cNvPr>
          <p:cNvSpPr txBox="1">
            <a:spLocks/>
          </p:cNvSpPr>
          <p:nvPr/>
        </p:nvSpPr>
        <p:spPr>
          <a:xfrm>
            <a:off x="689928" y="841941"/>
            <a:ext cx="3769144"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1024x1024x1-pixel phantom</a:t>
            </a:r>
          </a:p>
          <a:p>
            <a:r>
              <a:rPr lang="en-US" sz="1800" dirty="0"/>
              <a:t>Defined as 0.5 mm per XY pixel,</a:t>
            </a:r>
            <a:br>
              <a:rPr lang="en-US" sz="1800" dirty="0"/>
            </a:br>
            <a:r>
              <a:rPr lang="en-US" sz="1800" dirty="0"/>
              <a:t>and 16 mm per Z pixel,</a:t>
            </a:r>
            <a:br>
              <a:rPr lang="en-US" sz="1800" dirty="0"/>
            </a:br>
            <a:r>
              <a:rPr lang="en-US" sz="1800" dirty="0"/>
              <a:t>then scaled to 0.5.</a:t>
            </a:r>
            <a:br>
              <a:rPr lang="en-US" sz="1800" dirty="0"/>
            </a:br>
            <a:r>
              <a:rPr lang="en-US" sz="1800" dirty="0"/>
              <a:t>therefore, phantom is </a:t>
            </a:r>
            <a:r>
              <a:rPr lang="en-US" sz="1800" b="1" dirty="0"/>
              <a:t>256 mm XY</a:t>
            </a:r>
            <a:br>
              <a:rPr lang="en-US" sz="1800" b="1" dirty="0"/>
            </a:br>
            <a:r>
              <a:rPr lang="en-US" sz="1800" b="1" dirty="0"/>
              <a:t>and 8 mm Z</a:t>
            </a:r>
            <a:r>
              <a:rPr lang="en-US" sz="1800" dirty="0"/>
              <a:t>.</a:t>
            </a:r>
          </a:p>
        </p:txBody>
      </p:sp>
      <p:sp>
        <p:nvSpPr>
          <p:cNvPr id="28" name="Rectangle 27">
            <a:extLst>
              <a:ext uri="{FF2B5EF4-FFF2-40B4-BE49-F238E27FC236}">
                <a16:creationId xmlns:a16="http://schemas.microsoft.com/office/drawing/2014/main" id="{E6D37076-7714-402E-9CFD-083406CE65DB}"/>
              </a:ext>
            </a:extLst>
          </p:cNvPr>
          <p:cNvSpPr/>
          <p:nvPr/>
        </p:nvSpPr>
        <p:spPr>
          <a:xfrm>
            <a:off x="10831461" y="1395660"/>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0A4D21-353F-44A9-855A-CA2C4C66CC53}"/>
              </a:ext>
            </a:extLst>
          </p:cNvPr>
          <p:cNvSpPr/>
          <p:nvPr/>
        </p:nvSpPr>
        <p:spPr>
          <a:xfrm>
            <a:off x="9491888" y="5849957"/>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4642082" y="304448"/>
            <a:ext cx="6771498"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16-row detector, 1-mm rows - &gt; 9.095-mm Z FOV @ Z-axis</a:t>
            </a:r>
          </a:p>
        </p:txBody>
      </p:sp>
      <p:grpSp>
        <p:nvGrpSpPr>
          <p:cNvPr id="32" name="Group 31">
            <a:extLst>
              <a:ext uri="{FF2B5EF4-FFF2-40B4-BE49-F238E27FC236}">
                <a16:creationId xmlns:a16="http://schemas.microsoft.com/office/drawing/2014/main" id="{6ED92258-DDDB-4802-BD91-F5AD9366E563}"/>
              </a:ext>
            </a:extLst>
          </p:cNvPr>
          <p:cNvGrpSpPr/>
          <p:nvPr/>
        </p:nvGrpSpPr>
        <p:grpSpPr>
          <a:xfrm>
            <a:off x="8061960" y="3810352"/>
            <a:ext cx="3657600" cy="2743200"/>
            <a:chOff x="8061960" y="3608224"/>
            <a:chExt cx="3657600" cy="2743200"/>
          </a:xfrm>
        </p:grpSpPr>
        <p:pic>
          <p:nvPicPr>
            <p:cNvPr id="6" name="Picture 5">
              <a:extLst>
                <a:ext uri="{FF2B5EF4-FFF2-40B4-BE49-F238E27FC236}">
                  <a16:creationId xmlns:a16="http://schemas.microsoft.com/office/drawing/2014/main" id="{710B368E-5DDA-4017-A286-DFB5E2A915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1960" y="3608224"/>
              <a:ext cx="3657600" cy="2743200"/>
            </a:xfrm>
            <a:prstGeom prst="rect">
              <a:avLst/>
            </a:prstGeom>
          </p:spPr>
        </p:pic>
        <p:sp>
          <p:nvSpPr>
            <p:cNvPr id="29" name="Rectangle 28">
              <a:extLst>
                <a:ext uri="{FF2B5EF4-FFF2-40B4-BE49-F238E27FC236}">
                  <a16:creationId xmlns:a16="http://schemas.microsoft.com/office/drawing/2014/main" id="{659CAB7E-5993-453F-9C39-415EF47CA9F1}"/>
                </a:ext>
              </a:extLst>
            </p:cNvPr>
            <p:cNvSpPr/>
            <p:nvPr/>
          </p:nvSpPr>
          <p:spPr>
            <a:xfrm>
              <a:off x="10831461" y="3782727"/>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AEFC9BD3-8301-41A3-BDF8-804AC8551DE8}"/>
              </a:ext>
            </a:extLst>
          </p:cNvPr>
          <p:cNvGrpSpPr/>
          <p:nvPr/>
        </p:nvGrpSpPr>
        <p:grpSpPr>
          <a:xfrm>
            <a:off x="8061960" y="1209164"/>
            <a:ext cx="3657600" cy="2743200"/>
            <a:chOff x="8061960" y="1209164"/>
            <a:chExt cx="3657600" cy="2743200"/>
          </a:xfrm>
        </p:grpSpPr>
        <p:pic>
          <p:nvPicPr>
            <p:cNvPr id="10" name="Picture 9">
              <a:extLst>
                <a:ext uri="{FF2B5EF4-FFF2-40B4-BE49-F238E27FC236}">
                  <a16:creationId xmlns:a16="http://schemas.microsoft.com/office/drawing/2014/main" id="{FB1BB7FC-5815-4F0B-A7BD-D71EF38CA8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61960" y="1209164"/>
              <a:ext cx="3657600" cy="2743200"/>
            </a:xfrm>
            <a:prstGeom prst="rect">
              <a:avLst/>
            </a:prstGeom>
          </p:spPr>
        </p:pic>
        <p:sp>
          <p:nvSpPr>
            <p:cNvPr id="77" name="Rectangle 76">
              <a:extLst>
                <a:ext uri="{FF2B5EF4-FFF2-40B4-BE49-F238E27FC236}">
                  <a16:creationId xmlns:a16="http://schemas.microsoft.com/office/drawing/2014/main" id="{8465BB1F-1A5A-4CE0-978A-E88F00E7D70C}"/>
                </a:ext>
              </a:extLst>
            </p:cNvPr>
            <p:cNvSpPr/>
            <p:nvPr/>
          </p:nvSpPr>
          <p:spPr>
            <a:xfrm>
              <a:off x="10884321" y="1383029"/>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DA095B01-639E-4BE7-8B1E-9DC4A8C80B3D}"/>
              </a:ext>
            </a:extLst>
          </p:cNvPr>
          <p:cNvSpPr/>
          <p:nvPr/>
        </p:nvSpPr>
        <p:spPr>
          <a:xfrm>
            <a:off x="6447747" y="2317590"/>
            <a:ext cx="338133" cy="514490"/>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31616D5-E217-4F5F-8C6E-D7AB09B09A1B}"/>
              </a:ext>
            </a:extLst>
          </p:cNvPr>
          <p:cNvSpPr/>
          <p:nvPr/>
        </p:nvSpPr>
        <p:spPr>
          <a:xfrm rot="16200000">
            <a:off x="6262457" y="3080049"/>
            <a:ext cx="646071"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CatS</a:t>
            </a:r>
            <a:endParaRPr lang="en-US" dirty="0">
              <a:solidFill>
                <a:srgbClr val="000000"/>
              </a:solidFill>
            </a:endParaRPr>
          </a:p>
        </p:txBody>
      </p:sp>
      <p:grpSp>
        <p:nvGrpSpPr>
          <p:cNvPr id="33" name="Group 32">
            <a:extLst>
              <a:ext uri="{FF2B5EF4-FFF2-40B4-BE49-F238E27FC236}">
                <a16:creationId xmlns:a16="http://schemas.microsoft.com/office/drawing/2014/main" id="{0585ABF1-23D6-411C-AE19-7E769A7B6D84}"/>
              </a:ext>
            </a:extLst>
          </p:cNvPr>
          <p:cNvGrpSpPr/>
          <p:nvPr/>
        </p:nvGrpSpPr>
        <p:grpSpPr>
          <a:xfrm>
            <a:off x="4459072" y="3793547"/>
            <a:ext cx="3657600" cy="2743200"/>
            <a:chOff x="4459072" y="3591419"/>
            <a:chExt cx="3657600" cy="2743200"/>
          </a:xfrm>
        </p:grpSpPr>
        <p:pic>
          <p:nvPicPr>
            <p:cNvPr id="12" name="Picture 11">
              <a:extLst>
                <a:ext uri="{FF2B5EF4-FFF2-40B4-BE49-F238E27FC236}">
                  <a16:creationId xmlns:a16="http://schemas.microsoft.com/office/drawing/2014/main" id="{6A485962-793E-440E-95AC-26CD2FFE6F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59072" y="3591419"/>
              <a:ext cx="3657600" cy="2743200"/>
            </a:xfrm>
            <a:prstGeom prst="rect">
              <a:avLst/>
            </a:prstGeom>
          </p:spPr>
        </p:pic>
        <p:sp>
          <p:nvSpPr>
            <p:cNvPr id="27" name="Rectangle 26">
              <a:extLst>
                <a:ext uri="{FF2B5EF4-FFF2-40B4-BE49-F238E27FC236}">
                  <a16:creationId xmlns:a16="http://schemas.microsoft.com/office/drawing/2014/main" id="{A21568F8-F27A-4872-B39E-AEA2A6629F3F}"/>
                </a:ext>
              </a:extLst>
            </p:cNvPr>
            <p:cNvSpPr/>
            <p:nvPr/>
          </p:nvSpPr>
          <p:spPr>
            <a:xfrm>
              <a:off x="7228573" y="3782728"/>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EE64B7B2-5484-4772-AB00-8AADAA1251DC}"/>
              </a:ext>
            </a:extLst>
          </p:cNvPr>
          <p:cNvGrpSpPr/>
          <p:nvPr/>
        </p:nvGrpSpPr>
        <p:grpSpPr>
          <a:xfrm>
            <a:off x="4404360" y="1209164"/>
            <a:ext cx="3657600" cy="2743200"/>
            <a:chOff x="4404360" y="1209164"/>
            <a:chExt cx="3657600" cy="2743200"/>
          </a:xfrm>
        </p:grpSpPr>
        <p:grpSp>
          <p:nvGrpSpPr>
            <p:cNvPr id="79" name="Group 78">
              <a:extLst>
                <a:ext uri="{FF2B5EF4-FFF2-40B4-BE49-F238E27FC236}">
                  <a16:creationId xmlns:a16="http://schemas.microsoft.com/office/drawing/2014/main" id="{CD4B6E87-6608-4928-8A7A-82D3F134F8DE}"/>
                </a:ext>
              </a:extLst>
            </p:cNvPr>
            <p:cNvGrpSpPr/>
            <p:nvPr/>
          </p:nvGrpSpPr>
          <p:grpSpPr>
            <a:xfrm>
              <a:off x="4404360" y="1209164"/>
              <a:ext cx="3657600" cy="2743200"/>
              <a:chOff x="4404360" y="1209164"/>
              <a:chExt cx="3657600" cy="2743200"/>
            </a:xfrm>
          </p:grpSpPr>
          <p:pic>
            <p:nvPicPr>
              <p:cNvPr id="8" name="Picture 7">
                <a:extLst>
                  <a:ext uri="{FF2B5EF4-FFF2-40B4-BE49-F238E27FC236}">
                    <a16:creationId xmlns:a16="http://schemas.microsoft.com/office/drawing/2014/main" id="{CC0D9E9B-C0A8-44E9-BF6F-C554A9EEEB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04360" y="1209164"/>
                <a:ext cx="3657600" cy="2743200"/>
              </a:xfrm>
              <a:prstGeom prst="rect">
                <a:avLst/>
              </a:prstGeom>
            </p:spPr>
          </p:pic>
          <p:sp>
            <p:nvSpPr>
              <p:cNvPr id="26" name="Rectangle 25">
                <a:extLst>
                  <a:ext uri="{FF2B5EF4-FFF2-40B4-BE49-F238E27FC236}">
                    <a16:creationId xmlns:a16="http://schemas.microsoft.com/office/drawing/2014/main" id="{86A3203F-111C-4610-8480-A924910C4CE1}"/>
                  </a:ext>
                </a:extLst>
              </p:cNvPr>
              <p:cNvSpPr/>
              <p:nvPr/>
            </p:nvSpPr>
            <p:spPr>
              <a:xfrm>
                <a:off x="7228573" y="1395661"/>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25F41A06-3CC3-44C9-BEB0-BDB2A9D681C7}"/>
                </a:ext>
              </a:extLst>
            </p:cNvPr>
            <p:cNvSpPr/>
            <p:nvPr/>
          </p:nvSpPr>
          <p:spPr>
            <a:xfrm>
              <a:off x="5884076" y="1373704"/>
              <a:ext cx="1061353" cy="20298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Title 3">
            <a:extLst>
              <a:ext uri="{FF2B5EF4-FFF2-40B4-BE49-F238E27FC236}">
                <a16:creationId xmlns:a16="http://schemas.microsoft.com/office/drawing/2014/main" id="{73578601-0746-47EA-9F72-3340E8C48157}"/>
              </a:ext>
            </a:extLst>
          </p:cNvPr>
          <p:cNvSpPr txBox="1">
            <a:spLocks/>
          </p:cNvSpPr>
          <p:nvPr/>
        </p:nvSpPr>
        <p:spPr>
          <a:xfrm>
            <a:off x="7663963" y="214752"/>
            <a:ext cx="3143931" cy="472459"/>
          </a:xfrm>
          <a:prstGeom prst="rect">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8000"/>
                </a:solidFill>
              </a:rPr>
              <a:t>+Y offset moves the phantom up – good!</a:t>
            </a:r>
          </a:p>
        </p:txBody>
      </p:sp>
      <p:sp>
        <p:nvSpPr>
          <p:cNvPr id="104" name="Rectangle 103">
            <a:extLst>
              <a:ext uri="{FF2B5EF4-FFF2-40B4-BE49-F238E27FC236}">
                <a16:creationId xmlns:a16="http://schemas.microsoft.com/office/drawing/2014/main" id="{2E4749A3-6C4B-4D71-98DA-8EA517F721B5}"/>
              </a:ext>
            </a:extLst>
          </p:cNvPr>
          <p:cNvSpPr/>
          <p:nvPr/>
        </p:nvSpPr>
        <p:spPr>
          <a:xfrm>
            <a:off x="5956816" y="6090560"/>
            <a:ext cx="797743" cy="545354"/>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Bottom edge of CatSim</a:t>
            </a:r>
          </a:p>
        </p:txBody>
      </p:sp>
      <p:sp>
        <p:nvSpPr>
          <p:cNvPr id="105" name="Oval 104">
            <a:extLst>
              <a:ext uri="{FF2B5EF4-FFF2-40B4-BE49-F238E27FC236}">
                <a16:creationId xmlns:a16="http://schemas.microsoft.com/office/drawing/2014/main" id="{0F2ADFAE-FC0E-4B02-8DD2-5B42893DCD4D}"/>
              </a:ext>
            </a:extLst>
          </p:cNvPr>
          <p:cNvSpPr/>
          <p:nvPr/>
        </p:nvSpPr>
        <p:spPr>
          <a:xfrm>
            <a:off x="5853326" y="5742556"/>
            <a:ext cx="932554" cy="297532"/>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9E0F824A-FB47-402E-88FA-C100037972C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flipV="1">
            <a:off x="11314767" y="4122895"/>
            <a:ext cx="873091" cy="2279257"/>
          </a:xfrm>
          <a:prstGeom prst="rect">
            <a:avLst/>
          </a:prstGeom>
        </p:spPr>
      </p:pic>
      <p:pic>
        <p:nvPicPr>
          <p:cNvPr id="107" name="Picture 106">
            <a:extLst>
              <a:ext uri="{FF2B5EF4-FFF2-40B4-BE49-F238E27FC236}">
                <a16:creationId xmlns:a16="http://schemas.microsoft.com/office/drawing/2014/main" id="{41A895EF-F3E0-428F-B298-424FDB19306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18909" y="1520790"/>
            <a:ext cx="873090" cy="2279257"/>
          </a:xfrm>
          <a:prstGeom prst="rect">
            <a:avLst/>
          </a:prstGeom>
        </p:spPr>
      </p:pic>
    </p:spTree>
    <p:extLst>
      <p:ext uri="{BB962C8B-B14F-4D97-AF65-F5344CB8AC3E}">
        <p14:creationId xmlns:p14="http://schemas.microsoft.com/office/powerpoint/2010/main" val="1715685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8F86D51-AD5C-4CC5-AE6A-79582A78C389}"/>
              </a:ext>
            </a:extLst>
          </p:cNvPr>
          <p:cNvSpPr>
            <a:spLocks noGrp="1"/>
          </p:cNvSpPr>
          <p:nvPr>
            <p:ph type="dt" sz="half" idx="10"/>
          </p:nvPr>
        </p:nvSpPr>
        <p:spPr/>
        <p:txBody>
          <a:bodyPr/>
          <a:lstStyle/>
          <a:p>
            <a:fld id="{9AC9EBFE-5BA1-460F-BE92-8CF5579A714B}" type="datetime4">
              <a:rPr lang="en-US" smtClean="0"/>
              <a:t>April 16, 2022</a:t>
            </a:fld>
            <a:endParaRPr lang="en-CA"/>
          </a:p>
        </p:txBody>
      </p:sp>
      <p:sp>
        <p:nvSpPr>
          <p:cNvPr id="4" name="Footer Placeholder 3">
            <a:extLst>
              <a:ext uri="{FF2B5EF4-FFF2-40B4-BE49-F238E27FC236}">
                <a16:creationId xmlns:a16="http://schemas.microsoft.com/office/drawing/2014/main" id="{56A8998D-982C-42C3-9011-28E6F5E04977}"/>
              </a:ext>
            </a:extLst>
          </p:cNvPr>
          <p:cNvSpPr>
            <a:spLocks noGrp="1"/>
          </p:cNvSpPr>
          <p:nvPr>
            <p:ph type="ftr" sz="quarter" idx="11"/>
          </p:nvPr>
        </p:nvSpPr>
        <p:spPr/>
        <p:txBody>
          <a:bodyPr/>
          <a:lstStyle/>
          <a:p>
            <a:r>
              <a:rPr lang="en-CA"/>
              <a:t>Presentation Title</a:t>
            </a:r>
          </a:p>
        </p:txBody>
      </p:sp>
      <p:sp>
        <p:nvSpPr>
          <p:cNvPr id="5" name="Slide Number Placeholder 4">
            <a:extLst>
              <a:ext uri="{FF2B5EF4-FFF2-40B4-BE49-F238E27FC236}">
                <a16:creationId xmlns:a16="http://schemas.microsoft.com/office/drawing/2014/main" id="{B39F6606-F140-4A15-A5C3-09D29BEB198E}"/>
              </a:ext>
            </a:extLst>
          </p:cNvPr>
          <p:cNvSpPr>
            <a:spLocks noGrp="1"/>
          </p:cNvSpPr>
          <p:nvPr>
            <p:ph type="sldNum" sz="quarter" idx="12"/>
          </p:nvPr>
        </p:nvSpPr>
        <p:spPr/>
        <p:txBody>
          <a:bodyPr/>
          <a:lstStyle/>
          <a:p>
            <a:fld id="{00E6A5BD-C011-4A45-AA3A-201790FB7F2B}" type="slidenum">
              <a:rPr lang="en-CA" smtClean="0"/>
              <a:t>2</a:t>
            </a:fld>
            <a:endParaRPr lang="en-CA"/>
          </a:p>
        </p:txBody>
      </p:sp>
      <p:sp>
        <p:nvSpPr>
          <p:cNvPr id="6" name="Title 3">
            <a:extLst>
              <a:ext uri="{FF2B5EF4-FFF2-40B4-BE49-F238E27FC236}">
                <a16:creationId xmlns:a16="http://schemas.microsoft.com/office/drawing/2014/main" id="{C9CCA874-508C-4AD6-BC53-CF4FBCDD1D7E}"/>
              </a:ext>
            </a:extLst>
          </p:cNvPr>
          <p:cNvSpPr>
            <a:spLocks noGrp="1"/>
          </p:cNvSpPr>
          <p:nvPr>
            <p:ph type="title"/>
          </p:nvPr>
        </p:nvSpPr>
        <p:spPr>
          <a:xfrm>
            <a:off x="592351" y="222086"/>
            <a:ext cx="10032533" cy="413181"/>
          </a:xfrm>
        </p:spPr>
        <p:txBody>
          <a:bodyPr/>
          <a:lstStyle/>
          <a:p>
            <a:pPr>
              <a:lnSpc>
                <a:spcPct val="70000"/>
              </a:lnSpc>
            </a:pPr>
            <a:r>
              <a:rPr lang="en-US" b="1" dirty="0"/>
              <a:t>Baseline </a:t>
            </a:r>
            <a:r>
              <a:rPr lang="en-US" dirty="0"/>
              <a:t>for CatSim phantom experiments</a:t>
            </a:r>
          </a:p>
        </p:txBody>
      </p:sp>
      <p:sp>
        <p:nvSpPr>
          <p:cNvPr id="8" name="TextBox 7">
            <a:extLst>
              <a:ext uri="{FF2B5EF4-FFF2-40B4-BE49-F238E27FC236}">
                <a16:creationId xmlns:a16="http://schemas.microsoft.com/office/drawing/2014/main" id="{D8B415CE-DE6D-4133-A2F5-C58A2CCB4CBC}"/>
              </a:ext>
            </a:extLst>
          </p:cNvPr>
          <p:cNvSpPr txBox="1"/>
          <p:nvPr/>
        </p:nvSpPr>
        <p:spPr>
          <a:xfrm>
            <a:off x="592351" y="612844"/>
            <a:ext cx="6094324" cy="5632311"/>
          </a:xfrm>
          <a:prstGeom prst="rect">
            <a:avLst/>
          </a:prstGeom>
          <a:noFill/>
        </p:spPr>
        <p:txBody>
          <a:bodyPr wrap="square">
            <a:spAutoFit/>
          </a:bodyPr>
          <a:lstStyle/>
          <a:p>
            <a:r>
              <a:rPr lang="en-US" b="1" dirty="0"/>
              <a:t>Scanner</a:t>
            </a:r>
          </a:p>
          <a:p>
            <a:pPr marL="285750" indent="-285750">
              <a:buFont typeface="Arial" panose="020B0604020202020204" pitchFamily="34" charset="0"/>
              <a:buChar char="•"/>
            </a:pPr>
            <a:r>
              <a:rPr lang="en-US" dirty="0"/>
              <a:t>1-mm x 1-mm uniform focal spot</a:t>
            </a:r>
          </a:p>
          <a:p>
            <a:pPr marL="285750" indent="-285750">
              <a:buFont typeface="Arial" panose="020B0604020202020204" pitchFamily="34" charset="0"/>
              <a:buChar char="•"/>
            </a:pPr>
            <a:r>
              <a:rPr lang="en-US" dirty="0"/>
              <a:t>1-mm x 1-mm detector pixels</a:t>
            </a:r>
          </a:p>
          <a:p>
            <a:pPr marL="285750" indent="-285750">
              <a:buFont typeface="Arial" panose="020B0604020202020204" pitchFamily="34" charset="0"/>
              <a:buChar char="•"/>
            </a:pPr>
            <a:r>
              <a:rPr lang="en-US" dirty="0"/>
              <a:t>1 slice</a:t>
            </a:r>
          </a:p>
          <a:p>
            <a:pPr marL="285750" indent="-285750">
              <a:buFont typeface="Arial" panose="020B0604020202020204" pitchFamily="34" charset="0"/>
              <a:buChar char="•"/>
            </a:pPr>
            <a:r>
              <a:rPr lang="en-US" dirty="0"/>
              <a:t>¼-detector column offset</a:t>
            </a:r>
          </a:p>
          <a:p>
            <a:endParaRPr lang="en-US" dirty="0"/>
          </a:p>
          <a:p>
            <a:r>
              <a:rPr lang="en-US" b="1" dirty="0"/>
              <a:t>Physics</a:t>
            </a:r>
          </a:p>
          <a:p>
            <a:pPr marL="285750" indent="-285750">
              <a:buFont typeface="Arial" panose="020B0604020202020204" pitchFamily="34" charset="0"/>
              <a:buChar char="•"/>
            </a:pPr>
            <a:r>
              <a:rPr lang="en-US" dirty="0"/>
              <a:t>120 kV</a:t>
            </a:r>
          </a:p>
          <a:p>
            <a:pPr marL="285750" indent="-285750">
              <a:buFont typeface="Arial" panose="020B0604020202020204" pitchFamily="34" charset="0"/>
              <a:buChar char="•"/>
            </a:pPr>
            <a:r>
              <a:rPr lang="en-US" dirty="0"/>
              <a:t>Quantum noise off</a:t>
            </a:r>
          </a:p>
          <a:p>
            <a:pPr marL="285750" indent="-285750">
              <a:buFont typeface="Arial" panose="020B0604020202020204" pitchFamily="34" charset="0"/>
              <a:buChar char="•"/>
            </a:pPr>
            <a:r>
              <a:rPr lang="en-US" dirty="0"/>
              <a:t>Electronic noise off</a:t>
            </a:r>
          </a:p>
          <a:p>
            <a:pPr marL="285750" indent="-285750">
              <a:buFont typeface="Arial" panose="020B0604020202020204" pitchFamily="34" charset="0"/>
              <a:buChar char="•"/>
            </a:pPr>
            <a:r>
              <a:rPr lang="en-US" dirty="0"/>
              <a:t>Scatter off</a:t>
            </a:r>
          </a:p>
          <a:p>
            <a:pPr marL="285750" indent="-285750">
              <a:buFont typeface="Arial" panose="020B0604020202020204" pitchFamily="34" charset="0"/>
              <a:buChar char="•"/>
            </a:pPr>
            <a:r>
              <a:rPr lang="en-US" dirty="0"/>
              <a:t>2x2 source sampling</a:t>
            </a:r>
          </a:p>
          <a:p>
            <a:pPr marL="285750" indent="-285750">
              <a:buFont typeface="Arial" panose="020B0604020202020204" pitchFamily="34" charset="0"/>
              <a:buChar char="•"/>
            </a:pPr>
            <a:r>
              <a:rPr lang="en-US" dirty="0"/>
              <a:t>2x2 detector sampling</a:t>
            </a:r>
          </a:p>
          <a:p>
            <a:pPr marL="285750" indent="-285750">
              <a:buFont typeface="Arial" panose="020B0604020202020204" pitchFamily="34" charset="0"/>
              <a:buChar char="•"/>
            </a:pPr>
            <a:r>
              <a:rPr lang="en-US" dirty="0"/>
              <a:t>2x view sampling</a:t>
            </a:r>
          </a:p>
          <a:p>
            <a:endParaRPr lang="en-US" dirty="0"/>
          </a:p>
          <a:p>
            <a:r>
              <a:rPr lang="en-US" b="1" dirty="0"/>
              <a:t>Protocol</a:t>
            </a:r>
          </a:p>
          <a:p>
            <a:pPr marL="285750" indent="-285750">
              <a:buFont typeface="Arial" panose="020B0604020202020204" pitchFamily="34" charset="0"/>
              <a:buChar char="•"/>
            </a:pPr>
            <a:r>
              <a:rPr lang="en-US" dirty="0"/>
              <a:t>300 mA</a:t>
            </a:r>
          </a:p>
          <a:p>
            <a:pPr marL="285750" indent="-285750">
              <a:buFont typeface="Arial" panose="020B0604020202020204" pitchFamily="34" charset="0"/>
              <a:buChar char="•"/>
            </a:pPr>
            <a:r>
              <a:rPr lang="en-US" dirty="0"/>
              <a:t>1-s rotation</a:t>
            </a:r>
          </a:p>
          <a:p>
            <a:pPr marL="285750" indent="-285750">
              <a:buFont typeface="Arial" panose="020B0604020202020204" pitchFamily="34" charset="0"/>
              <a:buChar char="•"/>
            </a:pPr>
            <a:r>
              <a:rPr lang="en-US" dirty="0"/>
              <a:t>360 views</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20ECEEEA-F5F4-4996-8E52-FDE0DC5E259B}"/>
              </a:ext>
            </a:extLst>
          </p:cNvPr>
          <p:cNvSpPr txBox="1"/>
          <p:nvPr/>
        </p:nvSpPr>
        <p:spPr>
          <a:xfrm>
            <a:off x="5878689" y="1026025"/>
            <a:ext cx="6094324" cy="3970318"/>
          </a:xfrm>
          <a:prstGeom prst="rect">
            <a:avLst/>
          </a:prstGeom>
          <a:noFill/>
        </p:spPr>
        <p:txBody>
          <a:bodyPr wrap="square">
            <a:spAutoFit/>
          </a:bodyPr>
          <a:lstStyle/>
          <a:p>
            <a:r>
              <a:rPr lang="en-US" b="1" dirty="0"/>
              <a:t>Phantom</a:t>
            </a:r>
            <a:endParaRPr lang="en-US" dirty="0"/>
          </a:p>
          <a:p>
            <a:pPr marL="285750" indent="-285750">
              <a:buFont typeface="Arial" panose="020B0604020202020204" pitchFamily="34" charset="0"/>
              <a:buChar char="•"/>
            </a:pPr>
            <a:r>
              <a:rPr lang="en-US" sz="1800" dirty="0"/>
              <a:t>1024x1024x1-pixel phantom</a:t>
            </a:r>
          </a:p>
          <a:p>
            <a:pPr marL="285750" indent="-285750">
              <a:buFont typeface="Arial" panose="020B0604020202020204" pitchFamily="34" charset="0"/>
              <a:buChar char="•"/>
            </a:pPr>
            <a:r>
              <a:rPr lang="en-US" sz="1800" dirty="0"/>
              <a:t>0.5 mm per XY pixel</a:t>
            </a:r>
          </a:p>
          <a:p>
            <a:pPr marL="285750" indent="-285750">
              <a:buFont typeface="Arial" panose="020B0604020202020204" pitchFamily="34" charset="0"/>
              <a:buChar char="•"/>
            </a:pPr>
            <a:r>
              <a:rPr lang="en-US" sz="1800" dirty="0"/>
              <a:t>16 mm per Z pixel</a:t>
            </a:r>
          </a:p>
          <a:p>
            <a:pPr marL="285750" indent="-285750">
              <a:buFont typeface="Arial" panose="020B0604020202020204" pitchFamily="34" charset="0"/>
              <a:buChar char="•"/>
            </a:pPr>
            <a:r>
              <a:rPr lang="en-US" sz="1800" dirty="0"/>
              <a:t>Scaled to 0.5</a:t>
            </a:r>
          </a:p>
          <a:p>
            <a:pPr marL="285750" indent="-285750">
              <a:buFont typeface="Arial" panose="020B0604020202020204" pitchFamily="34" charset="0"/>
              <a:buChar char="•"/>
            </a:pPr>
            <a:r>
              <a:rPr lang="en-US" sz="1800" dirty="0"/>
              <a:t>Therefore, phantom is </a:t>
            </a:r>
            <a:r>
              <a:rPr lang="en-US" sz="1800" b="1" dirty="0"/>
              <a:t>256 mm XY and 8 mm Z</a:t>
            </a:r>
            <a:r>
              <a:rPr lang="en-US" sz="1800" dirty="0"/>
              <a:t>.</a:t>
            </a:r>
          </a:p>
          <a:p>
            <a:endParaRPr lang="en-US" dirty="0"/>
          </a:p>
          <a:p>
            <a:r>
              <a:rPr lang="en-US" b="1" dirty="0"/>
              <a:t>Recon</a:t>
            </a:r>
          </a:p>
          <a:p>
            <a:pPr marL="285750" indent="-285750">
              <a:buFont typeface="Arial" panose="020B0604020202020204" pitchFamily="34" charset="0"/>
              <a:buChar char="•"/>
            </a:pPr>
            <a:r>
              <a:rPr lang="en-US" dirty="0"/>
              <a:t>1 slice</a:t>
            </a:r>
          </a:p>
          <a:p>
            <a:pPr marL="285750" indent="-285750">
              <a:buFont typeface="Arial" panose="020B0604020202020204" pitchFamily="34" charset="0"/>
              <a:buChar char="•"/>
            </a:pPr>
            <a:r>
              <a:rPr lang="en-US" dirty="0"/>
              <a:t>1-mm slice thickness</a:t>
            </a:r>
          </a:p>
          <a:p>
            <a:pPr marL="285750" indent="-285750">
              <a:buFont typeface="Arial" panose="020B0604020202020204" pitchFamily="34" charset="0"/>
              <a:buChar char="•"/>
            </a:pPr>
            <a:r>
              <a:rPr lang="en-US" dirty="0"/>
              <a:t>300-mm FOV</a:t>
            </a:r>
          </a:p>
          <a:p>
            <a:pPr marL="285750" indent="-285750">
              <a:buFont typeface="Arial" panose="020B0604020202020204" pitchFamily="34" charset="0"/>
              <a:buChar char="•"/>
            </a:pPr>
            <a:r>
              <a:rPr lang="en-US" dirty="0"/>
              <a:t>No offset</a:t>
            </a:r>
          </a:p>
          <a:p>
            <a:pPr marL="285750" indent="-285750">
              <a:buFont typeface="Arial" panose="020B0604020202020204" pitchFamily="34" charset="0"/>
              <a:buChar char="•"/>
            </a:pPr>
            <a:r>
              <a:rPr lang="en-US" dirty="0"/>
              <a:t>Standard kernel</a:t>
            </a:r>
          </a:p>
          <a:p>
            <a:pPr marL="285750" indent="-285750">
              <a:buFont typeface="Arial" panose="020B0604020202020204" pitchFamily="34" charset="0"/>
              <a:buChar char="•"/>
            </a:pPr>
            <a:r>
              <a:rPr lang="en-US" dirty="0"/>
              <a:t>HU</a:t>
            </a:r>
          </a:p>
        </p:txBody>
      </p:sp>
    </p:spTree>
    <p:extLst>
      <p:ext uri="{BB962C8B-B14F-4D97-AF65-F5344CB8AC3E}">
        <p14:creationId xmlns:p14="http://schemas.microsoft.com/office/powerpoint/2010/main" val="2296079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356135" y="222086"/>
            <a:ext cx="10268750" cy="413181"/>
          </a:xfrm>
        </p:spPr>
        <p:txBody>
          <a:bodyPr/>
          <a:lstStyle/>
          <a:p>
            <a:r>
              <a:rPr lang="en-US" dirty="0"/>
              <a:t>16 slices, phantom offset +50-mm Y</a:t>
            </a:r>
          </a:p>
        </p:txBody>
      </p:sp>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4" y="1196885"/>
            <a:ext cx="2632982" cy="2743199"/>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5370" y="1196885"/>
            <a:ext cx="2632981" cy="2743199"/>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32194" y="1196885"/>
            <a:ext cx="2632982" cy="2743199"/>
          </a:xfrm>
          <a:prstGeom prst="rect">
            <a:avLst/>
          </a:prstGeom>
        </p:spPr>
      </p:pic>
      <p:pic>
        <p:nvPicPr>
          <p:cNvPr id="21" name="Picture 20">
            <a:extLst>
              <a:ext uri="{FF2B5EF4-FFF2-40B4-BE49-F238E27FC236}">
                <a16:creationId xmlns:a16="http://schemas.microsoft.com/office/drawing/2014/main" id="{E0691162-DCEC-4EE3-9F57-9DBEE0A4D0D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86800" y="2560320"/>
            <a:ext cx="2632982" cy="2743199"/>
          </a:xfrm>
          <a:prstGeom prst="rect">
            <a:avLst/>
          </a:prstGeom>
        </p:spPr>
      </p:pic>
      <p:pic>
        <p:nvPicPr>
          <p:cNvPr id="17" name="Picture 16">
            <a:extLst>
              <a:ext uri="{FF2B5EF4-FFF2-40B4-BE49-F238E27FC236}">
                <a16:creationId xmlns:a16="http://schemas.microsoft.com/office/drawing/2014/main" id="{768910D8-75A3-4B8E-93C7-F9FCFF77738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1316558" y="51866"/>
            <a:ext cx="873091" cy="2279259"/>
          </a:xfrm>
          <a:prstGeom prst="rect">
            <a:avLst/>
          </a:prstGeom>
        </p:spPr>
      </p:pic>
      <p:pic>
        <p:nvPicPr>
          <p:cNvPr id="19" name="Picture 18">
            <a:extLst>
              <a:ext uri="{FF2B5EF4-FFF2-40B4-BE49-F238E27FC236}">
                <a16:creationId xmlns:a16="http://schemas.microsoft.com/office/drawing/2014/main" id="{B7AFF750-1910-4EB8-9B6A-7269DBA7EE0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318908" y="2367852"/>
            <a:ext cx="873091" cy="2279257"/>
          </a:xfrm>
          <a:prstGeom prst="rect">
            <a:avLst/>
          </a:prstGeom>
        </p:spPr>
      </p:pic>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19207" y="3815904"/>
            <a:ext cx="2632982" cy="2743199"/>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034877" y="3810351"/>
            <a:ext cx="2632981" cy="2743199"/>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050547" y="3810351"/>
            <a:ext cx="2632982" cy="2743199"/>
          </a:xfrm>
          <a:prstGeom prst="rect">
            <a:avLst/>
          </a:prstGeom>
        </p:spPr>
      </p:pic>
      <p:grpSp>
        <p:nvGrpSpPr>
          <p:cNvPr id="16" name="Group 15">
            <a:extLst>
              <a:ext uri="{FF2B5EF4-FFF2-40B4-BE49-F238E27FC236}">
                <a16:creationId xmlns:a16="http://schemas.microsoft.com/office/drawing/2014/main" id="{14666091-F2EC-4A51-B166-3B397BB13683}"/>
              </a:ext>
            </a:extLst>
          </p:cNvPr>
          <p:cNvGrpSpPr/>
          <p:nvPr/>
        </p:nvGrpSpPr>
        <p:grpSpPr>
          <a:xfrm>
            <a:off x="10057176" y="4531807"/>
            <a:ext cx="1086769" cy="553998"/>
            <a:chOff x="4380088" y="3251146"/>
            <a:chExt cx="1086769" cy="553998"/>
          </a:xfrm>
        </p:grpSpPr>
        <p:cxnSp>
          <p:nvCxnSpPr>
            <p:cNvPr id="23" name="Straight Arrow Connector 22">
              <a:extLst>
                <a:ext uri="{FF2B5EF4-FFF2-40B4-BE49-F238E27FC236}">
                  <a16:creationId xmlns:a16="http://schemas.microsoft.com/office/drawing/2014/main" id="{41177660-CCD9-4B1B-916C-9DFE4E171B4E}"/>
                </a:ext>
              </a:extLst>
            </p:cNvPr>
            <p:cNvCxnSpPr>
              <a:cxnSpLocks/>
            </p:cNvCxnSpPr>
            <p:nvPr/>
          </p:nvCxnSpPr>
          <p:spPr>
            <a:xfrm flipV="1">
              <a:off x="4380088" y="3251146"/>
              <a:ext cx="0" cy="533190"/>
            </a:xfrm>
            <a:prstGeom prst="straightConnector1">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B33568E-00C6-49A9-B911-53450B08D22F}"/>
                </a:ext>
              </a:extLst>
            </p:cNvPr>
            <p:cNvSpPr txBox="1"/>
            <p:nvPr/>
          </p:nvSpPr>
          <p:spPr>
            <a:xfrm>
              <a:off x="4562182" y="3251146"/>
              <a:ext cx="904675" cy="553998"/>
            </a:xfrm>
            <a:prstGeom prst="rect">
              <a:avLst/>
            </a:prstGeom>
            <a:noFill/>
          </p:spPr>
          <p:txBody>
            <a:bodyPr wrap="square" lIns="0" tIns="0" rIns="0" bIns="0" rtlCol="0">
              <a:spAutoFit/>
            </a:bodyPr>
            <a:lstStyle>
              <a:defPPr>
                <a:defRPr lang="en-US"/>
              </a:defPPr>
              <a:lvl1pPr algn="ctr">
                <a:defRPr b="1">
                  <a:solidFill>
                    <a:srgbClr val="FFFF00"/>
                  </a:solidFill>
                </a:defRPr>
              </a:lvl1pPr>
            </a:lstStyle>
            <a:p>
              <a:pPr algn="l"/>
              <a:r>
                <a:rPr lang="en-US" dirty="0"/>
                <a:t>50</a:t>
              </a:r>
              <a:br>
                <a:rPr lang="en-US" dirty="0"/>
              </a:br>
              <a:r>
                <a:rPr lang="en-US" dirty="0"/>
                <a:t>+ 22 mm</a:t>
              </a:r>
            </a:p>
          </p:txBody>
        </p:sp>
      </p:grpSp>
      <p:sp>
        <p:nvSpPr>
          <p:cNvPr id="31" name="Title 3">
            <a:extLst>
              <a:ext uri="{FF2B5EF4-FFF2-40B4-BE49-F238E27FC236}">
                <a16:creationId xmlns:a16="http://schemas.microsoft.com/office/drawing/2014/main" id="{F9A3AE14-6DD2-4393-90F4-FB6D3E7FF874}"/>
              </a:ext>
            </a:extLst>
          </p:cNvPr>
          <p:cNvSpPr txBox="1">
            <a:spLocks/>
          </p:cNvSpPr>
          <p:nvPr/>
        </p:nvSpPr>
        <p:spPr>
          <a:xfrm>
            <a:off x="7221568" y="277127"/>
            <a:ext cx="4084812" cy="30130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16-slice recon, 1-mm slices, 300-mm FOV</a:t>
            </a:r>
          </a:p>
        </p:txBody>
      </p:sp>
      <p:sp>
        <p:nvSpPr>
          <p:cNvPr id="32" name="Title 3">
            <a:extLst>
              <a:ext uri="{FF2B5EF4-FFF2-40B4-BE49-F238E27FC236}">
                <a16:creationId xmlns:a16="http://schemas.microsoft.com/office/drawing/2014/main" id="{9A0103D3-DFF8-4433-80FB-6AC1E1E53A04}"/>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Expected each end to have </a:t>
            </a:r>
            <a:r>
              <a:rPr lang="en-US" sz="1800" b="1" u="sng" dirty="0">
                <a:solidFill>
                  <a:srgbClr val="CC3300"/>
                </a:solidFill>
              </a:rPr>
              <a:t>2 blank + 4 partial</a:t>
            </a:r>
            <a:r>
              <a:rPr lang="en-US" sz="1800" b="1" dirty="0">
                <a:solidFill>
                  <a:srgbClr val="CC3300"/>
                </a:solidFill>
              </a:rPr>
              <a:t>, with </a:t>
            </a:r>
            <a:r>
              <a:rPr lang="en-US" sz="1800" b="1" u="sng" dirty="0">
                <a:solidFill>
                  <a:srgbClr val="CC3300"/>
                </a:solidFill>
              </a:rPr>
              <a:t>partials symmetrical in Z</a:t>
            </a:r>
            <a:r>
              <a:rPr lang="en-US" sz="1800" b="1" dirty="0">
                <a:solidFill>
                  <a:srgbClr val="CC3300"/>
                </a:solidFill>
              </a:rPr>
              <a:t>.</a:t>
            </a:r>
          </a:p>
          <a:p>
            <a:r>
              <a:rPr lang="en-US" sz="1800" b="1" dirty="0">
                <a:solidFill>
                  <a:srgbClr val="CC3300"/>
                </a:solidFill>
              </a:rPr>
              <a:t>Got </a:t>
            </a:r>
            <a:r>
              <a:rPr lang="en-US" sz="1800" b="1" u="sng" dirty="0">
                <a:solidFill>
                  <a:srgbClr val="CC3300"/>
                </a:solidFill>
              </a:rPr>
              <a:t>4 blank slices + 1 partial</a:t>
            </a:r>
            <a:r>
              <a:rPr lang="en-US" sz="1800" b="1" dirty="0">
                <a:solidFill>
                  <a:srgbClr val="CC3300"/>
                </a:solidFill>
              </a:rPr>
              <a:t>, with </a:t>
            </a:r>
            <a:r>
              <a:rPr lang="en-US" sz="1800" b="1" u="sng" dirty="0">
                <a:solidFill>
                  <a:srgbClr val="CC3300"/>
                </a:solidFill>
              </a:rPr>
              <a:t>partials asymmetrical in Z</a:t>
            </a:r>
            <a:r>
              <a:rPr lang="en-US" sz="1800" b="1" dirty="0">
                <a:solidFill>
                  <a:srgbClr val="CC3300"/>
                </a:solidFill>
              </a:rPr>
              <a:t>.</a:t>
            </a:r>
          </a:p>
        </p:txBody>
      </p:sp>
      <p:sp>
        <p:nvSpPr>
          <p:cNvPr id="33" name="Title 3">
            <a:extLst>
              <a:ext uri="{FF2B5EF4-FFF2-40B4-BE49-F238E27FC236}">
                <a16:creationId xmlns:a16="http://schemas.microsoft.com/office/drawing/2014/main" id="{8B0752C0-EC13-4FF6-ADDB-B8A54B57B264}"/>
              </a:ext>
            </a:extLst>
          </p:cNvPr>
          <p:cNvSpPr txBox="1">
            <a:spLocks/>
          </p:cNvSpPr>
          <p:nvPr/>
        </p:nvSpPr>
        <p:spPr>
          <a:xfrm>
            <a:off x="9522850" y="2199295"/>
            <a:ext cx="1171411" cy="46497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algn="ctr"/>
            <a:r>
              <a:rPr lang="en-US" sz="1800" b="1" dirty="0">
                <a:solidFill>
                  <a:srgbClr val="008000"/>
                </a:solidFill>
              </a:rPr>
              <a:t>Slices 6-11</a:t>
            </a:r>
          </a:p>
        </p:txBody>
      </p:sp>
    </p:spTree>
    <p:extLst>
      <p:ext uri="{BB962C8B-B14F-4D97-AF65-F5344CB8AC3E}">
        <p14:creationId xmlns:p14="http://schemas.microsoft.com/office/powerpoint/2010/main" val="3233564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C35EB9E9-8709-4DF1-9240-840186BF205C}"/>
              </a:ext>
            </a:extLst>
          </p:cNvPr>
          <p:cNvGrpSpPr/>
          <p:nvPr/>
        </p:nvGrpSpPr>
        <p:grpSpPr>
          <a:xfrm>
            <a:off x="-706729" y="2053621"/>
            <a:ext cx="5975833" cy="4481874"/>
            <a:chOff x="-706729" y="2053621"/>
            <a:chExt cx="5975833" cy="4481874"/>
          </a:xfrm>
        </p:grpSpPr>
        <p:pic>
          <p:nvPicPr>
            <p:cNvPr id="94" name="Picture 93">
              <a:extLst>
                <a:ext uri="{FF2B5EF4-FFF2-40B4-BE49-F238E27FC236}">
                  <a16:creationId xmlns:a16="http://schemas.microsoft.com/office/drawing/2014/main" id="{464E062F-1DEB-4D04-A73B-7B51571315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9" y="2053621"/>
              <a:ext cx="5975833" cy="4481874"/>
            </a:xfrm>
            <a:prstGeom prst="rect">
              <a:avLst/>
            </a:prstGeom>
          </p:spPr>
        </p:pic>
        <p:grpSp>
          <p:nvGrpSpPr>
            <p:cNvPr id="95" name="Group 94">
              <a:extLst>
                <a:ext uri="{FF2B5EF4-FFF2-40B4-BE49-F238E27FC236}">
                  <a16:creationId xmlns:a16="http://schemas.microsoft.com/office/drawing/2014/main" id="{75D74F8F-CF92-4A35-B2BB-A53B80335D68}"/>
                </a:ext>
              </a:extLst>
            </p:cNvPr>
            <p:cNvGrpSpPr/>
            <p:nvPr/>
          </p:nvGrpSpPr>
          <p:grpSpPr>
            <a:xfrm>
              <a:off x="628965" y="2651714"/>
              <a:ext cx="3430229" cy="3408545"/>
              <a:chOff x="628965" y="2651714"/>
              <a:chExt cx="3430229" cy="3408545"/>
            </a:xfrm>
          </p:grpSpPr>
          <p:grpSp>
            <p:nvGrpSpPr>
              <p:cNvPr id="96" name="Group 95">
                <a:extLst>
                  <a:ext uri="{FF2B5EF4-FFF2-40B4-BE49-F238E27FC236}">
                    <a16:creationId xmlns:a16="http://schemas.microsoft.com/office/drawing/2014/main" id="{95707B70-3486-41BB-B9FD-431A31740C17}"/>
                  </a:ext>
                </a:extLst>
              </p:cNvPr>
              <p:cNvGrpSpPr/>
              <p:nvPr/>
            </p:nvGrpSpPr>
            <p:grpSpPr>
              <a:xfrm>
                <a:off x="1132281" y="5181952"/>
                <a:ext cx="2329312" cy="878307"/>
                <a:chOff x="1132281" y="5181952"/>
                <a:chExt cx="2329312" cy="878307"/>
              </a:xfrm>
            </p:grpSpPr>
            <p:cxnSp>
              <p:nvCxnSpPr>
                <p:cNvPr id="106" name="Straight Arrow Connector 105">
                  <a:extLst>
                    <a:ext uri="{FF2B5EF4-FFF2-40B4-BE49-F238E27FC236}">
                      <a16:creationId xmlns:a16="http://schemas.microsoft.com/office/drawing/2014/main" id="{E3141831-4681-40DE-823D-AEE0E66C66C0}"/>
                    </a:ext>
                  </a:extLst>
                </p:cNvPr>
                <p:cNvCxnSpPr>
                  <a:cxnSpLocks/>
                  <a:endCxn id="107"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A29F9CBE-8543-434F-A05A-38120D5FC214}"/>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a:t>
                  </a:r>
                  <a:br>
                    <a:rPr lang="en-US" b="1" dirty="0">
                      <a:solidFill>
                        <a:srgbClr val="FFFF00"/>
                      </a:solidFill>
                    </a:rPr>
                  </a:br>
                  <a:r>
                    <a:rPr lang="en-US" b="1" dirty="0">
                      <a:solidFill>
                        <a:srgbClr val="FFFF00"/>
                      </a:solidFill>
                    </a:rPr>
                    <a:t>Detector col 0…900</a:t>
                  </a:r>
                </a:p>
              </p:txBody>
            </p:sp>
          </p:grpSp>
          <p:grpSp>
            <p:nvGrpSpPr>
              <p:cNvPr id="97" name="Group 96">
                <a:extLst>
                  <a:ext uri="{FF2B5EF4-FFF2-40B4-BE49-F238E27FC236}">
                    <a16:creationId xmlns:a16="http://schemas.microsoft.com/office/drawing/2014/main" id="{B1CA720C-F42A-4C80-A6F5-B1BD4573DAF3}"/>
                  </a:ext>
                </a:extLst>
              </p:cNvPr>
              <p:cNvGrpSpPr/>
              <p:nvPr/>
            </p:nvGrpSpPr>
            <p:grpSpPr>
              <a:xfrm rot="16200000">
                <a:off x="2455385" y="4025160"/>
                <a:ext cx="2329312" cy="878307"/>
                <a:chOff x="1132281" y="5181952"/>
                <a:chExt cx="2329312" cy="878307"/>
              </a:xfrm>
            </p:grpSpPr>
            <p:cxnSp>
              <p:nvCxnSpPr>
                <p:cNvPr id="104" name="Straight Arrow Connector 103">
                  <a:extLst>
                    <a:ext uri="{FF2B5EF4-FFF2-40B4-BE49-F238E27FC236}">
                      <a16:creationId xmlns:a16="http://schemas.microsoft.com/office/drawing/2014/main" id="{D5DEA6E6-98F7-4009-A772-48E070D3496B}"/>
                    </a:ext>
                  </a:extLst>
                </p:cNvPr>
                <p:cNvCxnSpPr>
                  <a:cxnSpLocks/>
                  <a:endCxn id="105"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83179CF-E1C1-4ED7-8972-F458AD20265A}"/>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91</a:t>
                  </a:r>
                  <a:br>
                    <a:rPr lang="en-US" b="1" dirty="0">
                      <a:solidFill>
                        <a:srgbClr val="FFFF00"/>
                      </a:solidFill>
                    </a:rPr>
                  </a:br>
                  <a:r>
                    <a:rPr lang="en-US" b="1" dirty="0">
                      <a:solidFill>
                        <a:srgbClr val="FFFF00"/>
                      </a:solidFill>
                    </a:rPr>
                    <a:t>Detector col 0…900</a:t>
                  </a:r>
                </a:p>
              </p:txBody>
            </p:sp>
          </p:grpSp>
          <p:grpSp>
            <p:nvGrpSpPr>
              <p:cNvPr id="98" name="Group 97">
                <a:extLst>
                  <a:ext uri="{FF2B5EF4-FFF2-40B4-BE49-F238E27FC236}">
                    <a16:creationId xmlns:a16="http://schemas.microsoft.com/office/drawing/2014/main" id="{5F166FF8-BF73-4B0E-B614-F4984D5DB25F}"/>
                  </a:ext>
                </a:extLst>
              </p:cNvPr>
              <p:cNvGrpSpPr/>
              <p:nvPr/>
            </p:nvGrpSpPr>
            <p:grpSpPr>
              <a:xfrm rot="10800000">
                <a:off x="1257540" y="2651714"/>
                <a:ext cx="2329312" cy="878307"/>
                <a:chOff x="1132281" y="5181952"/>
                <a:chExt cx="2329312" cy="878307"/>
              </a:xfrm>
            </p:grpSpPr>
            <p:cxnSp>
              <p:nvCxnSpPr>
                <p:cNvPr id="102" name="Straight Arrow Connector 101">
                  <a:extLst>
                    <a:ext uri="{FF2B5EF4-FFF2-40B4-BE49-F238E27FC236}">
                      <a16:creationId xmlns:a16="http://schemas.microsoft.com/office/drawing/2014/main" id="{93BA65D8-A577-4CAC-A842-12972AF2D20D}"/>
                    </a:ext>
                  </a:extLst>
                </p:cNvPr>
                <p:cNvCxnSpPr>
                  <a:cxnSpLocks/>
                  <a:endCxn id="103"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93A6192-3805-4E60-9D3B-1A37D00217B8}"/>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181</a:t>
                  </a:r>
                  <a:br>
                    <a:rPr lang="en-US" b="1" dirty="0">
                      <a:solidFill>
                        <a:srgbClr val="FFFF00"/>
                      </a:solidFill>
                    </a:rPr>
                  </a:br>
                  <a:r>
                    <a:rPr lang="en-US" b="1" dirty="0">
                      <a:solidFill>
                        <a:srgbClr val="FFFF00"/>
                      </a:solidFill>
                    </a:rPr>
                    <a:t>Detector col 0…900</a:t>
                  </a:r>
                </a:p>
              </p:txBody>
            </p:sp>
          </p:grpSp>
          <p:grpSp>
            <p:nvGrpSpPr>
              <p:cNvPr id="99" name="Group 98">
                <a:extLst>
                  <a:ext uri="{FF2B5EF4-FFF2-40B4-BE49-F238E27FC236}">
                    <a16:creationId xmlns:a16="http://schemas.microsoft.com/office/drawing/2014/main" id="{7B5BEB79-E5A0-436D-98F4-A4EFB5DFA0A9}"/>
                  </a:ext>
                </a:extLst>
              </p:cNvPr>
              <p:cNvGrpSpPr/>
              <p:nvPr/>
            </p:nvGrpSpPr>
            <p:grpSpPr>
              <a:xfrm rot="5400000">
                <a:off x="-96537" y="3856094"/>
                <a:ext cx="2329312" cy="878307"/>
                <a:chOff x="1132281" y="5181952"/>
                <a:chExt cx="2329312" cy="878307"/>
              </a:xfrm>
            </p:grpSpPr>
            <p:cxnSp>
              <p:nvCxnSpPr>
                <p:cNvPr id="100" name="Straight Arrow Connector 99">
                  <a:extLst>
                    <a:ext uri="{FF2B5EF4-FFF2-40B4-BE49-F238E27FC236}">
                      <a16:creationId xmlns:a16="http://schemas.microsoft.com/office/drawing/2014/main" id="{155BDF34-C87C-4FBF-B11E-332C0060AE2C}"/>
                    </a:ext>
                  </a:extLst>
                </p:cNvPr>
                <p:cNvCxnSpPr>
                  <a:cxnSpLocks/>
                  <a:endCxn id="101"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3043634-BA35-426C-AF55-520D1D29C118}"/>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271</a:t>
                  </a:r>
                  <a:br>
                    <a:rPr lang="en-US" b="1" dirty="0">
                      <a:solidFill>
                        <a:srgbClr val="FFFF00"/>
                      </a:solidFill>
                    </a:rPr>
                  </a:br>
                  <a:r>
                    <a:rPr lang="en-US" b="1" dirty="0">
                      <a:solidFill>
                        <a:srgbClr val="FFFF00"/>
                      </a:solidFill>
                    </a:rPr>
                    <a:t>Detector col 0…900</a:t>
                  </a:r>
                </a:p>
              </p:txBody>
            </p:sp>
          </p:grpSp>
        </p:grpSp>
      </p:grpSp>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+4-mm Z</a:t>
            </a:r>
          </a:p>
        </p:txBody>
      </p:sp>
      <p:sp>
        <p:nvSpPr>
          <p:cNvPr id="3" name="Date Placeholder 2">
            <a:extLst>
              <a:ext uri="{FF2B5EF4-FFF2-40B4-BE49-F238E27FC236}">
                <a16:creationId xmlns:a16="http://schemas.microsoft.com/office/drawing/2014/main" id="{DB841AA3-EF03-4305-A227-FE01374BAD0B}"/>
              </a:ext>
            </a:extLst>
          </p:cNvPr>
          <p:cNvSpPr>
            <a:spLocks noGrp="1"/>
          </p:cNvSpPr>
          <p:nvPr>
            <p:ph type="dt" sz="half" idx="10"/>
          </p:nvPr>
        </p:nvSpPr>
        <p:spPr/>
        <p:txBody>
          <a:bodyPr/>
          <a:lstStyle/>
          <a:p>
            <a:fld id="{11A10271-0286-4BA7-AF61-91EDADC7C7D8}" type="datetime4">
              <a:rPr lang="en-US" smtClean="0"/>
              <a:t>April 16, 2022</a:t>
            </a:fld>
            <a:endParaRPr lang="en-CA" dirty="0"/>
          </a:p>
        </p:txBody>
      </p:sp>
      <p:sp>
        <p:nvSpPr>
          <p:cNvPr id="15" name="Title 3">
            <a:extLst>
              <a:ext uri="{FF2B5EF4-FFF2-40B4-BE49-F238E27FC236}">
                <a16:creationId xmlns:a16="http://schemas.microsoft.com/office/drawing/2014/main" id="{F69E9B54-D4CE-4DED-BFB4-745D0C4FFDC1}"/>
              </a:ext>
            </a:extLst>
          </p:cNvPr>
          <p:cNvSpPr txBox="1">
            <a:spLocks/>
          </p:cNvSpPr>
          <p:nvPr/>
        </p:nvSpPr>
        <p:spPr>
          <a:xfrm>
            <a:off x="689928" y="841941"/>
            <a:ext cx="3769144"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1024x1024x1-pixel phantom</a:t>
            </a:r>
          </a:p>
          <a:p>
            <a:r>
              <a:rPr lang="en-US" sz="1800" dirty="0"/>
              <a:t>Defined as 0.5 mm per XY pixel,</a:t>
            </a:r>
            <a:br>
              <a:rPr lang="en-US" sz="1800" dirty="0"/>
            </a:br>
            <a:r>
              <a:rPr lang="en-US" sz="1800" dirty="0"/>
              <a:t>and 16 mm per Z pixel,</a:t>
            </a:r>
            <a:br>
              <a:rPr lang="en-US" sz="1800" dirty="0"/>
            </a:br>
            <a:r>
              <a:rPr lang="en-US" sz="1800" dirty="0"/>
              <a:t>then scaled to 0.5.</a:t>
            </a:r>
            <a:br>
              <a:rPr lang="en-US" sz="1800" dirty="0"/>
            </a:br>
            <a:r>
              <a:rPr lang="en-US" sz="1800" dirty="0"/>
              <a:t>therefore, phantom is </a:t>
            </a:r>
            <a:r>
              <a:rPr lang="en-US" sz="1800" b="1" dirty="0"/>
              <a:t>256 mm XY</a:t>
            </a:r>
            <a:br>
              <a:rPr lang="en-US" sz="1800" b="1" dirty="0"/>
            </a:br>
            <a:r>
              <a:rPr lang="en-US" sz="1800" b="1" dirty="0"/>
              <a:t>and 8 mm Z</a:t>
            </a:r>
            <a:r>
              <a:rPr lang="en-US" sz="1800" dirty="0"/>
              <a:t>.</a:t>
            </a:r>
          </a:p>
        </p:txBody>
      </p:sp>
      <p:sp>
        <p:nvSpPr>
          <p:cNvPr id="28" name="Rectangle 27">
            <a:extLst>
              <a:ext uri="{FF2B5EF4-FFF2-40B4-BE49-F238E27FC236}">
                <a16:creationId xmlns:a16="http://schemas.microsoft.com/office/drawing/2014/main" id="{E6D37076-7714-402E-9CFD-083406CE65DB}"/>
              </a:ext>
            </a:extLst>
          </p:cNvPr>
          <p:cNvSpPr/>
          <p:nvPr/>
        </p:nvSpPr>
        <p:spPr>
          <a:xfrm>
            <a:off x="10831461" y="1395660"/>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0A4D21-353F-44A9-855A-CA2C4C66CC53}"/>
              </a:ext>
            </a:extLst>
          </p:cNvPr>
          <p:cNvSpPr/>
          <p:nvPr/>
        </p:nvSpPr>
        <p:spPr>
          <a:xfrm>
            <a:off x="9491888" y="5849957"/>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4642082" y="304448"/>
            <a:ext cx="6771498"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16-row detector, 1-mm rows - &gt; 9.095-mm Z FOV @ Z-axis</a:t>
            </a:r>
          </a:p>
        </p:txBody>
      </p:sp>
      <p:grpSp>
        <p:nvGrpSpPr>
          <p:cNvPr id="32" name="Group 31">
            <a:extLst>
              <a:ext uri="{FF2B5EF4-FFF2-40B4-BE49-F238E27FC236}">
                <a16:creationId xmlns:a16="http://schemas.microsoft.com/office/drawing/2014/main" id="{6ED92258-DDDB-4802-BD91-F5AD9366E563}"/>
              </a:ext>
            </a:extLst>
          </p:cNvPr>
          <p:cNvGrpSpPr/>
          <p:nvPr/>
        </p:nvGrpSpPr>
        <p:grpSpPr>
          <a:xfrm>
            <a:off x="8061960" y="3810352"/>
            <a:ext cx="3657600" cy="2743200"/>
            <a:chOff x="8061960" y="3608224"/>
            <a:chExt cx="3657600" cy="2743200"/>
          </a:xfrm>
        </p:grpSpPr>
        <p:pic>
          <p:nvPicPr>
            <p:cNvPr id="6" name="Picture 5">
              <a:extLst>
                <a:ext uri="{FF2B5EF4-FFF2-40B4-BE49-F238E27FC236}">
                  <a16:creationId xmlns:a16="http://schemas.microsoft.com/office/drawing/2014/main" id="{710B368E-5DDA-4017-A286-DFB5E2A915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1960" y="3608224"/>
              <a:ext cx="3657600" cy="2743200"/>
            </a:xfrm>
            <a:prstGeom prst="rect">
              <a:avLst/>
            </a:prstGeom>
          </p:spPr>
        </p:pic>
        <p:sp>
          <p:nvSpPr>
            <p:cNvPr id="29" name="Rectangle 28">
              <a:extLst>
                <a:ext uri="{FF2B5EF4-FFF2-40B4-BE49-F238E27FC236}">
                  <a16:creationId xmlns:a16="http://schemas.microsoft.com/office/drawing/2014/main" id="{659CAB7E-5993-453F-9C39-415EF47CA9F1}"/>
                </a:ext>
              </a:extLst>
            </p:cNvPr>
            <p:cNvSpPr/>
            <p:nvPr/>
          </p:nvSpPr>
          <p:spPr>
            <a:xfrm>
              <a:off x="10654006" y="3794311"/>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CD4B6E87-6608-4928-8A7A-82D3F134F8DE}"/>
              </a:ext>
            </a:extLst>
          </p:cNvPr>
          <p:cNvGrpSpPr/>
          <p:nvPr/>
        </p:nvGrpSpPr>
        <p:grpSpPr>
          <a:xfrm>
            <a:off x="4404360" y="1209164"/>
            <a:ext cx="3657600" cy="2743200"/>
            <a:chOff x="4404360" y="1209164"/>
            <a:chExt cx="3657600" cy="2743200"/>
          </a:xfrm>
        </p:grpSpPr>
        <p:pic>
          <p:nvPicPr>
            <p:cNvPr id="8" name="Picture 7">
              <a:extLst>
                <a:ext uri="{FF2B5EF4-FFF2-40B4-BE49-F238E27FC236}">
                  <a16:creationId xmlns:a16="http://schemas.microsoft.com/office/drawing/2014/main" id="{CC0D9E9B-C0A8-44E9-BF6F-C554A9EEEB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04360" y="1209164"/>
              <a:ext cx="3657600" cy="2743200"/>
            </a:xfrm>
            <a:prstGeom prst="rect">
              <a:avLst/>
            </a:prstGeom>
          </p:spPr>
        </p:pic>
        <p:sp>
          <p:nvSpPr>
            <p:cNvPr id="26" name="Rectangle 25">
              <a:extLst>
                <a:ext uri="{FF2B5EF4-FFF2-40B4-BE49-F238E27FC236}">
                  <a16:creationId xmlns:a16="http://schemas.microsoft.com/office/drawing/2014/main" id="{86A3203F-111C-4610-8480-A924910C4CE1}"/>
                </a:ext>
              </a:extLst>
            </p:cNvPr>
            <p:cNvSpPr/>
            <p:nvPr/>
          </p:nvSpPr>
          <p:spPr>
            <a:xfrm>
              <a:off x="7051118" y="1395661"/>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2B47715-FF94-4D91-A73D-B9D7117732EF}"/>
                </a:ext>
              </a:extLst>
            </p:cNvPr>
            <p:cNvSpPr/>
            <p:nvPr/>
          </p:nvSpPr>
          <p:spPr>
            <a:xfrm>
              <a:off x="5928852" y="1387838"/>
              <a:ext cx="939256" cy="13295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AEFC9BD3-8301-41A3-BDF8-804AC8551DE8}"/>
              </a:ext>
            </a:extLst>
          </p:cNvPr>
          <p:cNvGrpSpPr/>
          <p:nvPr/>
        </p:nvGrpSpPr>
        <p:grpSpPr>
          <a:xfrm>
            <a:off x="8061960" y="1209164"/>
            <a:ext cx="3657600" cy="2743200"/>
            <a:chOff x="8061960" y="1209164"/>
            <a:chExt cx="3657600" cy="2743200"/>
          </a:xfrm>
        </p:grpSpPr>
        <p:pic>
          <p:nvPicPr>
            <p:cNvPr id="10" name="Picture 9">
              <a:extLst>
                <a:ext uri="{FF2B5EF4-FFF2-40B4-BE49-F238E27FC236}">
                  <a16:creationId xmlns:a16="http://schemas.microsoft.com/office/drawing/2014/main" id="{FB1BB7FC-5815-4F0B-A7BD-D71EF38CA8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1960" y="1209164"/>
              <a:ext cx="3657600" cy="2743200"/>
            </a:xfrm>
            <a:prstGeom prst="rect">
              <a:avLst/>
            </a:prstGeom>
          </p:spPr>
        </p:pic>
        <p:sp>
          <p:nvSpPr>
            <p:cNvPr id="77" name="Rectangle 76">
              <a:extLst>
                <a:ext uri="{FF2B5EF4-FFF2-40B4-BE49-F238E27FC236}">
                  <a16:creationId xmlns:a16="http://schemas.microsoft.com/office/drawing/2014/main" id="{8465BB1F-1A5A-4CE0-978A-E88F00E7D70C}"/>
                </a:ext>
              </a:extLst>
            </p:cNvPr>
            <p:cNvSpPr/>
            <p:nvPr/>
          </p:nvSpPr>
          <p:spPr>
            <a:xfrm>
              <a:off x="10531080" y="1395660"/>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585ABF1-23D6-411C-AE19-7E769A7B6D84}"/>
              </a:ext>
            </a:extLst>
          </p:cNvPr>
          <p:cNvGrpSpPr/>
          <p:nvPr/>
        </p:nvGrpSpPr>
        <p:grpSpPr>
          <a:xfrm>
            <a:off x="4459072" y="3793547"/>
            <a:ext cx="3657600" cy="2743200"/>
            <a:chOff x="4459072" y="3591419"/>
            <a:chExt cx="3657600" cy="2743200"/>
          </a:xfrm>
        </p:grpSpPr>
        <p:pic>
          <p:nvPicPr>
            <p:cNvPr id="12" name="Picture 11">
              <a:extLst>
                <a:ext uri="{FF2B5EF4-FFF2-40B4-BE49-F238E27FC236}">
                  <a16:creationId xmlns:a16="http://schemas.microsoft.com/office/drawing/2014/main" id="{6A485962-793E-440E-95AC-26CD2FFE6F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59072" y="3591419"/>
              <a:ext cx="3657600" cy="2743200"/>
            </a:xfrm>
            <a:prstGeom prst="rect">
              <a:avLst/>
            </a:prstGeom>
          </p:spPr>
        </p:pic>
        <p:sp>
          <p:nvSpPr>
            <p:cNvPr id="27" name="Rectangle 26">
              <a:extLst>
                <a:ext uri="{FF2B5EF4-FFF2-40B4-BE49-F238E27FC236}">
                  <a16:creationId xmlns:a16="http://schemas.microsoft.com/office/drawing/2014/main" id="{A21568F8-F27A-4872-B39E-AEA2A6629F3F}"/>
                </a:ext>
              </a:extLst>
            </p:cNvPr>
            <p:cNvSpPr/>
            <p:nvPr/>
          </p:nvSpPr>
          <p:spPr>
            <a:xfrm>
              <a:off x="7051118" y="3806792"/>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A6055A1-F4A9-459C-A323-BF913E92C82E}"/>
              </a:ext>
            </a:extLst>
          </p:cNvPr>
          <p:cNvGrpSpPr/>
          <p:nvPr/>
        </p:nvGrpSpPr>
        <p:grpSpPr>
          <a:xfrm>
            <a:off x="5402479" y="3104672"/>
            <a:ext cx="1819051" cy="453341"/>
            <a:chOff x="1630971" y="2952272"/>
            <a:chExt cx="1819051" cy="453341"/>
          </a:xfrm>
        </p:grpSpPr>
        <p:cxnSp>
          <p:nvCxnSpPr>
            <p:cNvPr id="37" name="Straight Arrow Connector 36">
              <a:extLst>
                <a:ext uri="{FF2B5EF4-FFF2-40B4-BE49-F238E27FC236}">
                  <a16:creationId xmlns:a16="http://schemas.microsoft.com/office/drawing/2014/main" id="{09FA1803-2674-40FB-93A4-85A0CF6A4FA3}"/>
                </a:ext>
              </a:extLst>
            </p:cNvPr>
            <p:cNvCxnSpPr>
              <a:cxnSpLocks/>
              <a:stCxn id="38" idx="2"/>
            </p:cNvCxnSpPr>
            <p:nvPr/>
          </p:nvCxnSpPr>
          <p:spPr>
            <a:xfrm flipH="1">
              <a:off x="2461653" y="3229271"/>
              <a:ext cx="78844" cy="176342"/>
            </a:xfrm>
            <a:prstGeom prst="straightConnector1">
              <a:avLst/>
            </a:prstGeom>
            <a:ln w="38100">
              <a:solidFill>
                <a:srgbClr val="66CCFF"/>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8DD9BA9-37BF-49D2-A027-057A46E3FD1F}"/>
                </a:ext>
              </a:extLst>
            </p:cNvPr>
            <p:cNvSpPr txBox="1"/>
            <p:nvPr/>
          </p:nvSpPr>
          <p:spPr>
            <a:xfrm>
              <a:off x="1630971" y="2952272"/>
              <a:ext cx="1819051" cy="276999"/>
            </a:xfrm>
            <a:prstGeom prst="rect">
              <a:avLst/>
            </a:prstGeom>
            <a:noFill/>
            <a:ln>
              <a:noFill/>
            </a:ln>
          </p:spPr>
          <p:txBody>
            <a:bodyPr wrap="square" lIns="0" tIns="0" rIns="0" bIns="0" rtlCol="0">
              <a:spAutoFit/>
            </a:bodyPr>
            <a:lstStyle/>
            <a:p>
              <a:pPr algn="ctr"/>
              <a:r>
                <a:rPr lang="en-US" b="1" dirty="0">
                  <a:solidFill>
                    <a:srgbClr val="66CCFF"/>
                  </a:solidFill>
                </a:rPr>
                <a:t>Row 8 (and 1-7)</a:t>
              </a:r>
            </a:p>
          </p:txBody>
        </p:sp>
      </p:grpSp>
      <p:grpSp>
        <p:nvGrpSpPr>
          <p:cNvPr id="43" name="Group 42">
            <a:extLst>
              <a:ext uri="{FF2B5EF4-FFF2-40B4-BE49-F238E27FC236}">
                <a16:creationId xmlns:a16="http://schemas.microsoft.com/office/drawing/2014/main" id="{0C2A7EC0-43F2-46F6-AE0B-C7D9E49B712C}"/>
              </a:ext>
            </a:extLst>
          </p:cNvPr>
          <p:cNvGrpSpPr/>
          <p:nvPr/>
        </p:nvGrpSpPr>
        <p:grpSpPr>
          <a:xfrm>
            <a:off x="5697803" y="2281187"/>
            <a:ext cx="1180137" cy="549787"/>
            <a:chOff x="1822148" y="2702419"/>
            <a:chExt cx="1180137" cy="549787"/>
          </a:xfrm>
        </p:grpSpPr>
        <p:cxnSp>
          <p:nvCxnSpPr>
            <p:cNvPr id="44" name="Straight Arrow Connector 43">
              <a:extLst>
                <a:ext uri="{FF2B5EF4-FFF2-40B4-BE49-F238E27FC236}">
                  <a16:creationId xmlns:a16="http://schemas.microsoft.com/office/drawing/2014/main" id="{D31F3908-B979-4708-BD7E-AE65AB76383F}"/>
                </a:ext>
              </a:extLst>
            </p:cNvPr>
            <p:cNvCxnSpPr>
              <a:cxnSpLocks/>
            </p:cNvCxnSpPr>
            <p:nvPr/>
          </p:nvCxnSpPr>
          <p:spPr>
            <a:xfrm flipV="1">
              <a:off x="2436350" y="2702419"/>
              <a:ext cx="364098" cy="370527"/>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4DC3671-3A1C-40AD-9D79-957D7D8ECC4A}"/>
                </a:ext>
              </a:extLst>
            </p:cNvPr>
            <p:cNvSpPr txBox="1"/>
            <p:nvPr/>
          </p:nvSpPr>
          <p:spPr>
            <a:xfrm>
              <a:off x="1822148" y="2975207"/>
              <a:ext cx="1180137" cy="276999"/>
            </a:xfrm>
            <a:prstGeom prst="rect">
              <a:avLst/>
            </a:prstGeom>
            <a:noFill/>
            <a:ln>
              <a:noFill/>
            </a:ln>
          </p:spPr>
          <p:txBody>
            <a:bodyPr wrap="square" lIns="0" tIns="0" rIns="0" bIns="0" rtlCol="0">
              <a:spAutoFit/>
            </a:bodyPr>
            <a:lstStyle/>
            <a:p>
              <a:pPr algn="ctr"/>
              <a:r>
                <a:rPr lang="en-US" b="1" dirty="0">
                  <a:solidFill>
                    <a:srgbClr val="FF9900"/>
                  </a:solidFill>
                </a:rPr>
                <a:t>Row 9</a:t>
              </a:r>
            </a:p>
          </p:txBody>
        </p:sp>
      </p:grpSp>
      <p:sp>
        <p:nvSpPr>
          <p:cNvPr id="68" name="Title 3">
            <a:extLst>
              <a:ext uri="{FF2B5EF4-FFF2-40B4-BE49-F238E27FC236}">
                <a16:creationId xmlns:a16="http://schemas.microsoft.com/office/drawing/2014/main" id="{1C837B98-10FC-4102-94C4-C52C20745303}"/>
              </a:ext>
            </a:extLst>
          </p:cNvPr>
          <p:cNvSpPr txBox="1">
            <a:spLocks/>
          </p:cNvSpPr>
          <p:nvPr/>
        </p:nvSpPr>
        <p:spPr>
          <a:xfrm>
            <a:off x="7663963" y="214752"/>
            <a:ext cx="3932627" cy="472459"/>
          </a:xfrm>
          <a:prstGeom prst="rect">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solidFill>
                  <a:srgbClr val="008000"/>
                </a:solidFill>
              </a:rPr>
              <a:t>+Z offset moves the phantom to a higher-numbered detector row – good!</a:t>
            </a:r>
          </a:p>
        </p:txBody>
      </p:sp>
      <p:pic>
        <p:nvPicPr>
          <p:cNvPr id="92" name="Picture 91">
            <a:extLst>
              <a:ext uri="{FF2B5EF4-FFF2-40B4-BE49-F238E27FC236}">
                <a16:creationId xmlns:a16="http://schemas.microsoft.com/office/drawing/2014/main" id="{BBE7AC32-E479-4D95-99DD-8C6ACDC2759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310126" y="71864"/>
            <a:ext cx="882383" cy="2303517"/>
          </a:xfrm>
          <a:prstGeom prst="rect">
            <a:avLst/>
          </a:prstGeom>
        </p:spPr>
      </p:pic>
    </p:spTree>
    <p:extLst>
      <p:ext uri="{BB962C8B-B14F-4D97-AF65-F5344CB8AC3E}">
        <p14:creationId xmlns:p14="http://schemas.microsoft.com/office/powerpoint/2010/main" val="3155938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+4-mm Z</a:t>
            </a:r>
          </a:p>
        </p:txBody>
      </p:sp>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4" y="2493117"/>
            <a:ext cx="2632982" cy="2743199"/>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5370" y="2493117"/>
            <a:ext cx="2632981" cy="2743199"/>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21287" y="2536804"/>
            <a:ext cx="2632981" cy="2743199"/>
          </a:xfrm>
          <a:prstGeom prst="rect">
            <a:avLst/>
          </a:prstGeom>
        </p:spPr>
      </p:pic>
      <p:pic>
        <p:nvPicPr>
          <p:cNvPr id="21" name="Picture 20">
            <a:extLst>
              <a:ext uri="{FF2B5EF4-FFF2-40B4-BE49-F238E27FC236}">
                <a16:creationId xmlns:a16="http://schemas.microsoft.com/office/drawing/2014/main" id="{E0691162-DCEC-4EE3-9F57-9DBEE0A4D0D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46710" y="2522159"/>
            <a:ext cx="2632982" cy="2743199"/>
          </a:xfrm>
          <a:prstGeom prst="rect">
            <a:avLst/>
          </a:prstGeom>
        </p:spPr>
      </p:pic>
      <p:sp>
        <p:nvSpPr>
          <p:cNvPr id="15" name="Title 3">
            <a:extLst>
              <a:ext uri="{FF2B5EF4-FFF2-40B4-BE49-F238E27FC236}">
                <a16:creationId xmlns:a16="http://schemas.microsoft.com/office/drawing/2014/main" id="{F0F1AE41-A229-4274-B8DA-E76A650A1003}"/>
              </a:ext>
            </a:extLst>
          </p:cNvPr>
          <p:cNvSpPr txBox="1">
            <a:spLocks/>
          </p:cNvSpPr>
          <p:nvPr/>
        </p:nvSpPr>
        <p:spPr>
          <a:xfrm>
            <a:off x="9310490" y="2152000"/>
            <a:ext cx="1803416" cy="46497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8000"/>
                </a:solidFill>
              </a:rPr>
              <a:t>9-16 all blank:</a:t>
            </a:r>
          </a:p>
        </p:txBody>
      </p:sp>
      <p:pic>
        <p:nvPicPr>
          <p:cNvPr id="19" name="Picture 18">
            <a:extLst>
              <a:ext uri="{FF2B5EF4-FFF2-40B4-BE49-F238E27FC236}">
                <a16:creationId xmlns:a16="http://schemas.microsoft.com/office/drawing/2014/main" id="{63495305-BB8D-4957-81C0-44350C05EE7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1310126" y="200212"/>
            <a:ext cx="882383" cy="2046820"/>
          </a:xfrm>
          <a:prstGeom prst="rect">
            <a:avLst/>
          </a:prstGeom>
        </p:spPr>
      </p:pic>
      <p:sp>
        <p:nvSpPr>
          <p:cNvPr id="20" name="Title 3">
            <a:extLst>
              <a:ext uri="{FF2B5EF4-FFF2-40B4-BE49-F238E27FC236}">
                <a16:creationId xmlns:a16="http://schemas.microsoft.com/office/drawing/2014/main" id="{528B3764-F760-4190-A99D-739AE6DEADDC}"/>
              </a:ext>
            </a:extLst>
          </p:cNvPr>
          <p:cNvSpPr txBox="1">
            <a:spLocks/>
          </p:cNvSpPr>
          <p:nvPr/>
        </p:nvSpPr>
        <p:spPr>
          <a:xfrm>
            <a:off x="7746051" y="142277"/>
            <a:ext cx="3217248" cy="1613818"/>
          </a:xfrm>
          <a:prstGeom prst="rect">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solidFill>
                  <a:srgbClr val="CC3300"/>
                </a:solidFill>
              </a:rPr>
              <a:t>+Z offset moves the phantom to a </a:t>
            </a:r>
            <a:r>
              <a:rPr lang="en-US" sz="1800" b="1" u="sng" dirty="0">
                <a:solidFill>
                  <a:srgbClr val="CC3300"/>
                </a:solidFill>
              </a:rPr>
              <a:t>lower-numbered</a:t>
            </a:r>
            <a:r>
              <a:rPr lang="en-US" sz="1800" dirty="0">
                <a:solidFill>
                  <a:srgbClr val="CC3300"/>
                </a:solidFill>
              </a:rPr>
              <a:t> slice – slice numbering needs to be reversed. Could do that by flipping the array, but more efficient if the array is written in the opposite Z order in C.</a:t>
            </a:r>
          </a:p>
        </p:txBody>
      </p:sp>
      <p:sp>
        <p:nvSpPr>
          <p:cNvPr id="22" name="Title 3">
            <a:extLst>
              <a:ext uri="{FF2B5EF4-FFF2-40B4-BE49-F238E27FC236}">
                <a16:creationId xmlns:a16="http://schemas.microsoft.com/office/drawing/2014/main" id="{498F5AFC-43D1-4664-B5EB-7F56FBD4AC35}"/>
              </a:ext>
            </a:extLst>
          </p:cNvPr>
          <p:cNvSpPr txBox="1">
            <a:spLocks/>
          </p:cNvSpPr>
          <p:nvPr/>
        </p:nvSpPr>
        <p:spPr>
          <a:xfrm>
            <a:off x="6536693" y="2126254"/>
            <a:ext cx="1885455" cy="464973"/>
          </a:xfrm>
          <a:prstGeom prst="rect">
            <a:avLst/>
          </a:prstGeom>
        </p:spPr>
        <p:txBody>
          <a:bodyPr vert="horz" lIns="0" tIns="0" rIns="0" bIns="0" rtlCol="0" anchor="ctr" anchorCtr="0">
            <a:noAutofit/>
          </a:bodyPr>
          <a:lstStyle>
            <a:defPPr>
              <a:defRPr lang="en-US"/>
            </a:defPPr>
            <a:lvl1pPr>
              <a:lnSpc>
                <a:spcPct val="90000"/>
              </a:lnSpc>
              <a:spcBef>
                <a:spcPct val="0"/>
              </a:spcBef>
              <a:buNone/>
              <a:defRPr b="1">
                <a:solidFill>
                  <a:srgbClr val="008000"/>
                </a:solidFill>
                <a:latin typeface="+mj-lt"/>
                <a:ea typeface="+mj-ea"/>
                <a:cs typeface="+mj-cs"/>
              </a:defRPr>
            </a:lvl1pPr>
          </a:lstStyle>
          <a:p>
            <a:r>
              <a:rPr lang="en-US" dirty="0">
                <a:solidFill>
                  <a:srgbClr val="CC6600"/>
                </a:solidFill>
              </a:rPr>
              <a:t>6</a:t>
            </a:r>
            <a:r>
              <a:rPr lang="en-US" dirty="0"/>
              <a:t>-8 all complete:</a:t>
            </a:r>
          </a:p>
        </p:txBody>
      </p:sp>
      <p:sp>
        <p:nvSpPr>
          <p:cNvPr id="18" name="Title 3">
            <a:extLst>
              <a:ext uri="{FF2B5EF4-FFF2-40B4-BE49-F238E27FC236}">
                <a16:creationId xmlns:a16="http://schemas.microsoft.com/office/drawing/2014/main" id="{22A816C5-D402-4CF5-A1A9-7CB38A1C39FE}"/>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Expected one end to have </a:t>
            </a:r>
            <a:r>
              <a:rPr lang="en-US" sz="1800" b="1" u="sng" dirty="0">
                <a:solidFill>
                  <a:srgbClr val="CC3300"/>
                </a:solidFill>
              </a:rPr>
              <a:t>2 blank + 4 partial + 2 complete</a:t>
            </a:r>
            <a:r>
              <a:rPr lang="en-US" sz="1800" b="1" dirty="0">
                <a:solidFill>
                  <a:srgbClr val="CC3300"/>
                </a:solidFill>
              </a:rPr>
              <a:t>,</a:t>
            </a:r>
          </a:p>
          <a:p>
            <a:r>
              <a:rPr lang="en-US" sz="1800" b="1" dirty="0">
                <a:solidFill>
                  <a:srgbClr val="CC3300"/>
                </a:solidFill>
              </a:rPr>
              <a:t>Got </a:t>
            </a:r>
            <a:r>
              <a:rPr lang="en-US" sz="1800" b="1" u="sng" dirty="0">
                <a:solidFill>
                  <a:srgbClr val="CC3300"/>
                </a:solidFill>
              </a:rPr>
              <a:t>4 blank slices + 1 partial + 3 complete</a:t>
            </a:r>
            <a:r>
              <a:rPr lang="en-US" sz="1800" b="1" dirty="0">
                <a:solidFill>
                  <a:srgbClr val="CC3300"/>
                </a:solidFill>
              </a:rPr>
              <a:t>.</a:t>
            </a:r>
          </a:p>
        </p:txBody>
      </p:sp>
    </p:spTree>
    <p:extLst>
      <p:ext uri="{BB962C8B-B14F-4D97-AF65-F5344CB8AC3E}">
        <p14:creationId xmlns:p14="http://schemas.microsoft.com/office/powerpoint/2010/main" val="3691815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82F81289-B6E2-4DA3-ADF5-71F9D7BF1354}"/>
              </a:ext>
            </a:extLst>
          </p:cNvPr>
          <p:cNvGrpSpPr/>
          <p:nvPr/>
        </p:nvGrpSpPr>
        <p:grpSpPr>
          <a:xfrm>
            <a:off x="-706729" y="2053621"/>
            <a:ext cx="5975833" cy="4481874"/>
            <a:chOff x="-706729" y="2053621"/>
            <a:chExt cx="5975833" cy="4481874"/>
          </a:xfrm>
        </p:grpSpPr>
        <p:pic>
          <p:nvPicPr>
            <p:cNvPr id="56" name="Picture 55">
              <a:extLst>
                <a:ext uri="{FF2B5EF4-FFF2-40B4-BE49-F238E27FC236}">
                  <a16:creationId xmlns:a16="http://schemas.microsoft.com/office/drawing/2014/main" id="{9309AEEA-210A-4B2F-BD62-61910F9CB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9" y="2053621"/>
              <a:ext cx="5975833" cy="4481874"/>
            </a:xfrm>
            <a:prstGeom prst="rect">
              <a:avLst/>
            </a:prstGeom>
          </p:spPr>
        </p:pic>
        <p:grpSp>
          <p:nvGrpSpPr>
            <p:cNvPr id="57" name="Group 56">
              <a:extLst>
                <a:ext uri="{FF2B5EF4-FFF2-40B4-BE49-F238E27FC236}">
                  <a16:creationId xmlns:a16="http://schemas.microsoft.com/office/drawing/2014/main" id="{481223BD-FFE1-45DF-81FB-59790279C41F}"/>
                </a:ext>
              </a:extLst>
            </p:cNvPr>
            <p:cNvGrpSpPr/>
            <p:nvPr/>
          </p:nvGrpSpPr>
          <p:grpSpPr>
            <a:xfrm>
              <a:off x="628965" y="2651714"/>
              <a:ext cx="3430229" cy="3408545"/>
              <a:chOff x="628965" y="2651714"/>
              <a:chExt cx="3430229" cy="3408545"/>
            </a:xfrm>
          </p:grpSpPr>
          <p:grpSp>
            <p:nvGrpSpPr>
              <p:cNvPr id="58" name="Group 57">
                <a:extLst>
                  <a:ext uri="{FF2B5EF4-FFF2-40B4-BE49-F238E27FC236}">
                    <a16:creationId xmlns:a16="http://schemas.microsoft.com/office/drawing/2014/main" id="{BCE2ECE7-CB66-4265-9D0E-13A9541EDBBB}"/>
                  </a:ext>
                </a:extLst>
              </p:cNvPr>
              <p:cNvGrpSpPr/>
              <p:nvPr/>
            </p:nvGrpSpPr>
            <p:grpSpPr>
              <a:xfrm>
                <a:off x="1132281" y="5181952"/>
                <a:ext cx="2329312" cy="878307"/>
                <a:chOff x="1132281" y="5181952"/>
                <a:chExt cx="2329312" cy="878307"/>
              </a:xfrm>
            </p:grpSpPr>
            <p:cxnSp>
              <p:nvCxnSpPr>
                <p:cNvPr id="75" name="Straight Arrow Connector 74">
                  <a:extLst>
                    <a:ext uri="{FF2B5EF4-FFF2-40B4-BE49-F238E27FC236}">
                      <a16:creationId xmlns:a16="http://schemas.microsoft.com/office/drawing/2014/main" id="{7E16B5C6-653B-4021-BD9B-6DDEA367D40A}"/>
                    </a:ext>
                  </a:extLst>
                </p:cNvPr>
                <p:cNvCxnSpPr>
                  <a:cxnSpLocks/>
                  <a:endCxn id="76"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2DA2998-CDB2-4EE9-ABE7-4E6CB655210F}"/>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a:t>
                  </a:r>
                  <a:br>
                    <a:rPr lang="en-US" b="1" dirty="0">
                      <a:solidFill>
                        <a:srgbClr val="FFFF00"/>
                      </a:solidFill>
                    </a:rPr>
                  </a:br>
                  <a:r>
                    <a:rPr lang="en-US" b="1" dirty="0">
                      <a:solidFill>
                        <a:srgbClr val="FFFF00"/>
                      </a:solidFill>
                    </a:rPr>
                    <a:t>Detector col 0…900</a:t>
                  </a:r>
                </a:p>
              </p:txBody>
            </p:sp>
          </p:grpSp>
          <p:grpSp>
            <p:nvGrpSpPr>
              <p:cNvPr id="59" name="Group 58">
                <a:extLst>
                  <a:ext uri="{FF2B5EF4-FFF2-40B4-BE49-F238E27FC236}">
                    <a16:creationId xmlns:a16="http://schemas.microsoft.com/office/drawing/2014/main" id="{BD3BAF3F-791A-4D2F-A882-E241395E2210}"/>
                  </a:ext>
                </a:extLst>
              </p:cNvPr>
              <p:cNvGrpSpPr/>
              <p:nvPr/>
            </p:nvGrpSpPr>
            <p:grpSpPr>
              <a:xfrm rot="16200000">
                <a:off x="2455385" y="4025160"/>
                <a:ext cx="2329312" cy="878307"/>
                <a:chOff x="1132281" y="5181952"/>
                <a:chExt cx="2329312" cy="878307"/>
              </a:xfrm>
            </p:grpSpPr>
            <p:cxnSp>
              <p:nvCxnSpPr>
                <p:cNvPr id="73" name="Straight Arrow Connector 72">
                  <a:extLst>
                    <a:ext uri="{FF2B5EF4-FFF2-40B4-BE49-F238E27FC236}">
                      <a16:creationId xmlns:a16="http://schemas.microsoft.com/office/drawing/2014/main" id="{B1E575DA-4C9B-46A7-8F98-395A0FF8B5CF}"/>
                    </a:ext>
                  </a:extLst>
                </p:cNvPr>
                <p:cNvCxnSpPr>
                  <a:cxnSpLocks/>
                  <a:endCxn id="74"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D557292-4AD1-4EBF-B818-6127B06C8BFF}"/>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91</a:t>
                  </a:r>
                  <a:br>
                    <a:rPr lang="en-US" b="1" dirty="0">
                      <a:solidFill>
                        <a:srgbClr val="FFFF00"/>
                      </a:solidFill>
                    </a:rPr>
                  </a:br>
                  <a:r>
                    <a:rPr lang="en-US" b="1" dirty="0">
                      <a:solidFill>
                        <a:srgbClr val="FFFF00"/>
                      </a:solidFill>
                    </a:rPr>
                    <a:t>Detector col 0…900</a:t>
                  </a:r>
                </a:p>
              </p:txBody>
            </p:sp>
          </p:grpSp>
          <p:grpSp>
            <p:nvGrpSpPr>
              <p:cNvPr id="63" name="Group 62">
                <a:extLst>
                  <a:ext uri="{FF2B5EF4-FFF2-40B4-BE49-F238E27FC236}">
                    <a16:creationId xmlns:a16="http://schemas.microsoft.com/office/drawing/2014/main" id="{27DE17E5-B0F3-41FC-91AA-38CFDD48C0D3}"/>
                  </a:ext>
                </a:extLst>
              </p:cNvPr>
              <p:cNvGrpSpPr/>
              <p:nvPr/>
            </p:nvGrpSpPr>
            <p:grpSpPr>
              <a:xfrm rot="10800000">
                <a:off x="1257540" y="2651714"/>
                <a:ext cx="2329312" cy="878307"/>
                <a:chOff x="1132281" y="5181952"/>
                <a:chExt cx="2329312" cy="878307"/>
              </a:xfrm>
            </p:grpSpPr>
            <p:cxnSp>
              <p:nvCxnSpPr>
                <p:cNvPr id="71" name="Straight Arrow Connector 70">
                  <a:extLst>
                    <a:ext uri="{FF2B5EF4-FFF2-40B4-BE49-F238E27FC236}">
                      <a16:creationId xmlns:a16="http://schemas.microsoft.com/office/drawing/2014/main" id="{843B636D-C520-4954-8364-1A35CE59E22D}"/>
                    </a:ext>
                  </a:extLst>
                </p:cNvPr>
                <p:cNvCxnSpPr>
                  <a:cxnSpLocks/>
                  <a:endCxn id="72"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BEB7202-FE98-48AB-93F3-036FB4F5D233}"/>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181</a:t>
                  </a:r>
                  <a:br>
                    <a:rPr lang="en-US" b="1" dirty="0">
                      <a:solidFill>
                        <a:srgbClr val="FFFF00"/>
                      </a:solidFill>
                    </a:rPr>
                  </a:br>
                  <a:r>
                    <a:rPr lang="en-US" b="1" dirty="0">
                      <a:solidFill>
                        <a:srgbClr val="FFFF00"/>
                      </a:solidFill>
                    </a:rPr>
                    <a:t>Detector col 0…900</a:t>
                  </a:r>
                </a:p>
              </p:txBody>
            </p:sp>
          </p:grpSp>
          <p:grpSp>
            <p:nvGrpSpPr>
              <p:cNvPr id="64" name="Group 63">
                <a:extLst>
                  <a:ext uri="{FF2B5EF4-FFF2-40B4-BE49-F238E27FC236}">
                    <a16:creationId xmlns:a16="http://schemas.microsoft.com/office/drawing/2014/main" id="{7F2D81BC-DD6A-45E5-B56B-BC0A0DBE1EE0}"/>
                  </a:ext>
                </a:extLst>
              </p:cNvPr>
              <p:cNvGrpSpPr/>
              <p:nvPr/>
            </p:nvGrpSpPr>
            <p:grpSpPr>
              <a:xfrm rot="5400000">
                <a:off x="-96537" y="3856094"/>
                <a:ext cx="2329312" cy="878307"/>
                <a:chOff x="1132281" y="5181952"/>
                <a:chExt cx="2329312" cy="878307"/>
              </a:xfrm>
            </p:grpSpPr>
            <p:cxnSp>
              <p:nvCxnSpPr>
                <p:cNvPr id="65" name="Straight Arrow Connector 64">
                  <a:extLst>
                    <a:ext uri="{FF2B5EF4-FFF2-40B4-BE49-F238E27FC236}">
                      <a16:creationId xmlns:a16="http://schemas.microsoft.com/office/drawing/2014/main" id="{3D557A91-13A1-41BF-ADA8-AF5CC8013A36}"/>
                    </a:ext>
                  </a:extLst>
                </p:cNvPr>
                <p:cNvCxnSpPr>
                  <a:cxnSpLocks/>
                  <a:endCxn id="66"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C44B1E1-FE91-44D1-B4CC-55E2CFB7DE50}"/>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271</a:t>
                  </a:r>
                  <a:br>
                    <a:rPr lang="en-US" b="1" dirty="0">
                      <a:solidFill>
                        <a:srgbClr val="FFFF00"/>
                      </a:solidFill>
                    </a:rPr>
                  </a:br>
                  <a:r>
                    <a:rPr lang="en-US" b="1" dirty="0">
                      <a:solidFill>
                        <a:srgbClr val="FFFF00"/>
                      </a:solidFill>
                    </a:rPr>
                    <a:t>Detector col 0…900</a:t>
                  </a:r>
                </a:p>
              </p:txBody>
            </p:sp>
          </p:grpSp>
        </p:grpSp>
      </p:grpSp>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+8-mm Z</a:t>
            </a:r>
          </a:p>
        </p:txBody>
      </p:sp>
      <p:sp>
        <p:nvSpPr>
          <p:cNvPr id="3" name="Date Placeholder 2">
            <a:extLst>
              <a:ext uri="{FF2B5EF4-FFF2-40B4-BE49-F238E27FC236}">
                <a16:creationId xmlns:a16="http://schemas.microsoft.com/office/drawing/2014/main" id="{DB841AA3-EF03-4305-A227-FE01374BAD0B}"/>
              </a:ext>
            </a:extLst>
          </p:cNvPr>
          <p:cNvSpPr>
            <a:spLocks noGrp="1"/>
          </p:cNvSpPr>
          <p:nvPr>
            <p:ph type="dt" sz="half" idx="10"/>
          </p:nvPr>
        </p:nvSpPr>
        <p:spPr/>
        <p:txBody>
          <a:bodyPr/>
          <a:lstStyle/>
          <a:p>
            <a:fld id="{11A10271-0286-4BA7-AF61-91EDADC7C7D8}" type="datetime4">
              <a:rPr lang="en-US" smtClean="0"/>
              <a:t>April 16, 2022</a:t>
            </a:fld>
            <a:endParaRPr lang="en-CA" dirty="0"/>
          </a:p>
        </p:txBody>
      </p:sp>
      <p:sp>
        <p:nvSpPr>
          <p:cNvPr id="15" name="Title 3">
            <a:extLst>
              <a:ext uri="{FF2B5EF4-FFF2-40B4-BE49-F238E27FC236}">
                <a16:creationId xmlns:a16="http://schemas.microsoft.com/office/drawing/2014/main" id="{F69E9B54-D4CE-4DED-BFB4-745D0C4FFDC1}"/>
              </a:ext>
            </a:extLst>
          </p:cNvPr>
          <p:cNvSpPr txBox="1">
            <a:spLocks/>
          </p:cNvSpPr>
          <p:nvPr/>
        </p:nvSpPr>
        <p:spPr>
          <a:xfrm>
            <a:off x="689928" y="841941"/>
            <a:ext cx="3769144"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1024x1024x1-pixel phantom</a:t>
            </a:r>
          </a:p>
          <a:p>
            <a:r>
              <a:rPr lang="en-US" sz="1800" dirty="0"/>
              <a:t>Defined as 0.5 mm per XY pixel,</a:t>
            </a:r>
            <a:br>
              <a:rPr lang="en-US" sz="1800" dirty="0"/>
            </a:br>
            <a:r>
              <a:rPr lang="en-US" sz="1800" dirty="0"/>
              <a:t>and 16 mm per Z pixel,</a:t>
            </a:r>
            <a:br>
              <a:rPr lang="en-US" sz="1800" dirty="0"/>
            </a:br>
            <a:r>
              <a:rPr lang="en-US" sz="1800" dirty="0"/>
              <a:t>then scaled to 0.5.</a:t>
            </a:r>
            <a:br>
              <a:rPr lang="en-US" sz="1800" dirty="0"/>
            </a:br>
            <a:r>
              <a:rPr lang="en-US" sz="1800" dirty="0"/>
              <a:t>therefore, phantom is </a:t>
            </a:r>
            <a:r>
              <a:rPr lang="en-US" sz="1800" b="1" dirty="0"/>
              <a:t>256 mm XY</a:t>
            </a:r>
            <a:br>
              <a:rPr lang="en-US" sz="1800" b="1" dirty="0"/>
            </a:br>
            <a:r>
              <a:rPr lang="en-US" sz="1800" b="1" dirty="0"/>
              <a:t>and 8 mm Z</a:t>
            </a:r>
            <a:r>
              <a:rPr lang="en-US" sz="1800" dirty="0"/>
              <a:t>.</a:t>
            </a:r>
          </a:p>
        </p:txBody>
      </p:sp>
      <p:sp>
        <p:nvSpPr>
          <p:cNvPr id="28" name="Rectangle 27">
            <a:extLst>
              <a:ext uri="{FF2B5EF4-FFF2-40B4-BE49-F238E27FC236}">
                <a16:creationId xmlns:a16="http://schemas.microsoft.com/office/drawing/2014/main" id="{E6D37076-7714-402E-9CFD-083406CE65DB}"/>
              </a:ext>
            </a:extLst>
          </p:cNvPr>
          <p:cNvSpPr/>
          <p:nvPr/>
        </p:nvSpPr>
        <p:spPr>
          <a:xfrm>
            <a:off x="10831461" y="1395660"/>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0A4D21-353F-44A9-855A-CA2C4C66CC53}"/>
              </a:ext>
            </a:extLst>
          </p:cNvPr>
          <p:cNvSpPr/>
          <p:nvPr/>
        </p:nvSpPr>
        <p:spPr>
          <a:xfrm>
            <a:off x="9491888" y="5849957"/>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4642082" y="304448"/>
            <a:ext cx="6771498"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16-row detector, 1-mm rows - &gt; 9.095-mm Z FOV @ Z-axis</a:t>
            </a:r>
          </a:p>
        </p:txBody>
      </p:sp>
      <p:grpSp>
        <p:nvGrpSpPr>
          <p:cNvPr id="32" name="Group 31">
            <a:extLst>
              <a:ext uri="{FF2B5EF4-FFF2-40B4-BE49-F238E27FC236}">
                <a16:creationId xmlns:a16="http://schemas.microsoft.com/office/drawing/2014/main" id="{6ED92258-DDDB-4802-BD91-F5AD9366E563}"/>
              </a:ext>
            </a:extLst>
          </p:cNvPr>
          <p:cNvGrpSpPr/>
          <p:nvPr/>
        </p:nvGrpSpPr>
        <p:grpSpPr>
          <a:xfrm>
            <a:off x="8093718" y="3805219"/>
            <a:ext cx="3657600" cy="2743200"/>
            <a:chOff x="8061960" y="3608224"/>
            <a:chExt cx="3657600" cy="2743200"/>
          </a:xfrm>
        </p:grpSpPr>
        <p:pic>
          <p:nvPicPr>
            <p:cNvPr id="6" name="Picture 5">
              <a:extLst>
                <a:ext uri="{FF2B5EF4-FFF2-40B4-BE49-F238E27FC236}">
                  <a16:creationId xmlns:a16="http://schemas.microsoft.com/office/drawing/2014/main" id="{710B368E-5DDA-4017-A286-DFB5E2A915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1960" y="3608224"/>
              <a:ext cx="3657600" cy="2743200"/>
            </a:xfrm>
            <a:prstGeom prst="rect">
              <a:avLst/>
            </a:prstGeom>
          </p:spPr>
        </p:pic>
        <p:sp>
          <p:nvSpPr>
            <p:cNvPr id="29" name="Rectangle 28">
              <a:extLst>
                <a:ext uri="{FF2B5EF4-FFF2-40B4-BE49-F238E27FC236}">
                  <a16:creationId xmlns:a16="http://schemas.microsoft.com/office/drawing/2014/main" id="{659CAB7E-5993-453F-9C39-415EF47CA9F1}"/>
                </a:ext>
              </a:extLst>
            </p:cNvPr>
            <p:cNvSpPr/>
            <p:nvPr/>
          </p:nvSpPr>
          <p:spPr>
            <a:xfrm>
              <a:off x="10831461" y="3782727"/>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CD4B6E87-6608-4928-8A7A-82D3F134F8DE}"/>
              </a:ext>
            </a:extLst>
          </p:cNvPr>
          <p:cNvGrpSpPr/>
          <p:nvPr/>
        </p:nvGrpSpPr>
        <p:grpSpPr>
          <a:xfrm>
            <a:off x="4404360" y="1209164"/>
            <a:ext cx="3657600" cy="2743200"/>
            <a:chOff x="4404360" y="1209164"/>
            <a:chExt cx="3657600" cy="2743200"/>
          </a:xfrm>
        </p:grpSpPr>
        <p:pic>
          <p:nvPicPr>
            <p:cNvPr id="8" name="Picture 7">
              <a:extLst>
                <a:ext uri="{FF2B5EF4-FFF2-40B4-BE49-F238E27FC236}">
                  <a16:creationId xmlns:a16="http://schemas.microsoft.com/office/drawing/2014/main" id="{CC0D9E9B-C0A8-44E9-BF6F-C554A9EEEB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04360" y="1209164"/>
              <a:ext cx="3657600" cy="2743200"/>
            </a:xfrm>
            <a:prstGeom prst="rect">
              <a:avLst/>
            </a:prstGeom>
          </p:spPr>
        </p:pic>
        <p:sp>
          <p:nvSpPr>
            <p:cNvPr id="26" name="Rectangle 25">
              <a:extLst>
                <a:ext uri="{FF2B5EF4-FFF2-40B4-BE49-F238E27FC236}">
                  <a16:creationId xmlns:a16="http://schemas.microsoft.com/office/drawing/2014/main" id="{86A3203F-111C-4610-8480-A924910C4CE1}"/>
                </a:ext>
              </a:extLst>
            </p:cNvPr>
            <p:cNvSpPr/>
            <p:nvPr/>
          </p:nvSpPr>
          <p:spPr>
            <a:xfrm>
              <a:off x="7228573" y="1395661"/>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2B47715-FF94-4D91-A73D-B9D7117732EF}"/>
                </a:ext>
              </a:extLst>
            </p:cNvPr>
            <p:cNvSpPr/>
            <p:nvPr/>
          </p:nvSpPr>
          <p:spPr>
            <a:xfrm>
              <a:off x="5995887" y="1387838"/>
              <a:ext cx="789924" cy="12031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AEFC9BD3-8301-41A3-BDF8-804AC8551DE8}"/>
              </a:ext>
            </a:extLst>
          </p:cNvPr>
          <p:cNvGrpSpPr/>
          <p:nvPr/>
        </p:nvGrpSpPr>
        <p:grpSpPr>
          <a:xfrm>
            <a:off x="8061960" y="1209164"/>
            <a:ext cx="3657600" cy="2743200"/>
            <a:chOff x="8061960" y="1209164"/>
            <a:chExt cx="3657600" cy="2743200"/>
          </a:xfrm>
        </p:grpSpPr>
        <p:pic>
          <p:nvPicPr>
            <p:cNvPr id="10" name="Picture 9">
              <a:extLst>
                <a:ext uri="{FF2B5EF4-FFF2-40B4-BE49-F238E27FC236}">
                  <a16:creationId xmlns:a16="http://schemas.microsoft.com/office/drawing/2014/main" id="{FB1BB7FC-5815-4F0B-A7BD-D71EF38CA8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1960" y="1209164"/>
              <a:ext cx="3657600" cy="2743200"/>
            </a:xfrm>
            <a:prstGeom prst="rect">
              <a:avLst/>
            </a:prstGeom>
          </p:spPr>
        </p:pic>
        <p:sp>
          <p:nvSpPr>
            <p:cNvPr id="77" name="Rectangle 76">
              <a:extLst>
                <a:ext uri="{FF2B5EF4-FFF2-40B4-BE49-F238E27FC236}">
                  <a16:creationId xmlns:a16="http://schemas.microsoft.com/office/drawing/2014/main" id="{8465BB1F-1A5A-4CE0-978A-E88F00E7D70C}"/>
                </a:ext>
              </a:extLst>
            </p:cNvPr>
            <p:cNvSpPr/>
            <p:nvPr/>
          </p:nvSpPr>
          <p:spPr>
            <a:xfrm>
              <a:off x="10884321" y="1383029"/>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585ABF1-23D6-411C-AE19-7E769A7B6D84}"/>
              </a:ext>
            </a:extLst>
          </p:cNvPr>
          <p:cNvGrpSpPr/>
          <p:nvPr/>
        </p:nvGrpSpPr>
        <p:grpSpPr>
          <a:xfrm>
            <a:off x="4459072" y="3793547"/>
            <a:ext cx="3657600" cy="2743200"/>
            <a:chOff x="4459072" y="3591419"/>
            <a:chExt cx="3657600" cy="2743200"/>
          </a:xfrm>
        </p:grpSpPr>
        <p:pic>
          <p:nvPicPr>
            <p:cNvPr id="12" name="Picture 11">
              <a:extLst>
                <a:ext uri="{FF2B5EF4-FFF2-40B4-BE49-F238E27FC236}">
                  <a16:creationId xmlns:a16="http://schemas.microsoft.com/office/drawing/2014/main" id="{6A485962-793E-440E-95AC-26CD2FFE6F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59072" y="3591419"/>
              <a:ext cx="3657600" cy="2743200"/>
            </a:xfrm>
            <a:prstGeom prst="rect">
              <a:avLst/>
            </a:prstGeom>
          </p:spPr>
        </p:pic>
        <p:sp>
          <p:nvSpPr>
            <p:cNvPr id="27" name="Rectangle 26">
              <a:extLst>
                <a:ext uri="{FF2B5EF4-FFF2-40B4-BE49-F238E27FC236}">
                  <a16:creationId xmlns:a16="http://schemas.microsoft.com/office/drawing/2014/main" id="{A21568F8-F27A-4872-B39E-AEA2A6629F3F}"/>
                </a:ext>
              </a:extLst>
            </p:cNvPr>
            <p:cNvSpPr/>
            <p:nvPr/>
          </p:nvSpPr>
          <p:spPr>
            <a:xfrm>
              <a:off x="7228573" y="3782728"/>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A6055A1-F4A9-459C-A323-BF913E92C82E}"/>
              </a:ext>
            </a:extLst>
          </p:cNvPr>
          <p:cNvGrpSpPr/>
          <p:nvPr/>
        </p:nvGrpSpPr>
        <p:grpSpPr>
          <a:xfrm>
            <a:off x="5808393" y="3558012"/>
            <a:ext cx="1819051" cy="467089"/>
            <a:chOff x="2036885" y="3405612"/>
            <a:chExt cx="1819051" cy="467089"/>
          </a:xfrm>
        </p:grpSpPr>
        <p:cxnSp>
          <p:nvCxnSpPr>
            <p:cNvPr id="37" name="Straight Arrow Connector 36">
              <a:extLst>
                <a:ext uri="{FF2B5EF4-FFF2-40B4-BE49-F238E27FC236}">
                  <a16:creationId xmlns:a16="http://schemas.microsoft.com/office/drawing/2014/main" id="{09FA1803-2674-40FB-93A4-85A0CF6A4FA3}"/>
                </a:ext>
              </a:extLst>
            </p:cNvPr>
            <p:cNvCxnSpPr>
              <a:cxnSpLocks/>
            </p:cNvCxnSpPr>
            <p:nvPr/>
          </p:nvCxnSpPr>
          <p:spPr>
            <a:xfrm flipH="1" flipV="1">
              <a:off x="2461653" y="3405612"/>
              <a:ext cx="157688" cy="203043"/>
            </a:xfrm>
            <a:prstGeom prst="straightConnector1">
              <a:avLst/>
            </a:prstGeom>
            <a:ln w="38100">
              <a:solidFill>
                <a:srgbClr val="6699FF"/>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8DD9BA9-37BF-49D2-A027-057A46E3FD1F}"/>
                </a:ext>
              </a:extLst>
            </p:cNvPr>
            <p:cNvSpPr txBox="1"/>
            <p:nvPr/>
          </p:nvSpPr>
          <p:spPr>
            <a:xfrm>
              <a:off x="2036885" y="3595702"/>
              <a:ext cx="1819051" cy="276999"/>
            </a:xfrm>
            <a:prstGeom prst="rect">
              <a:avLst/>
            </a:prstGeom>
            <a:noFill/>
            <a:ln>
              <a:noFill/>
            </a:ln>
          </p:spPr>
          <p:txBody>
            <a:bodyPr wrap="square" lIns="0" tIns="0" rIns="0" bIns="0" rtlCol="0">
              <a:spAutoFit/>
            </a:bodyPr>
            <a:lstStyle/>
            <a:p>
              <a:pPr algn="ctr"/>
              <a:r>
                <a:rPr lang="en-US" b="1" dirty="0">
                  <a:solidFill>
                    <a:srgbClr val="6699FF"/>
                  </a:solidFill>
                </a:rPr>
                <a:t>Row 13</a:t>
              </a:r>
            </a:p>
          </p:txBody>
        </p:sp>
      </p:grpSp>
      <p:grpSp>
        <p:nvGrpSpPr>
          <p:cNvPr id="43" name="Group 42">
            <a:extLst>
              <a:ext uri="{FF2B5EF4-FFF2-40B4-BE49-F238E27FC236}">
                <a16:creationId xmlns:a16="http://schemas.microsoft.com/office/drawing/2014/main" id="{0C2A7EC0-43F2-46F6-AE0B-C7D9E49B712C}"/>
              </a:ext>
            </a:extLst>
          </p:cNvPr>
          <p:cNvGrpSpPr/>
          <p:nvPr/>
        </p:nvGrpSpPr>
        <p:grpSpPr>
          <a:xfrm>
            <a:off x="5826593" y="2957292"/>
            <a:ext cx="891325" cy="276999"/>
            <a:chOff x="1950938" y="3378524"/>
            <a:chExt cx="891325" cy="276999"/>
          </a:xfrm>
        </p:grpSpPr>
        <p:cxnSp>
          <p:nvCxnSpPr>
            <p:cNvPr id="44" name="Straight Arrow Connector 43">
              <a:extLst>
                <a:ext uri="{FF2B5EF4-FFF2-40B4-BE49-F238E27FC236}">
                  <a16:creationId xmlns:a16="http://schemas.microsoft.com/office/drawing/2014/main" id="{D31F3908-B979-4708-BD7E-AE65AB76383F}"/>
                </a:ext>
              </a:extLst>
            </p:cNvPr>
            <p:cNvCxnSpPr>
              <a:cxnSpLocks/>
            </p:cNvCxnSpPr>
            <p:nvPr/>
          </p:nvCxnSpPr>
          <p:spPr>
            <a:xfrm>
              <a:off x="2495065" y="3531130"/>
              <a:ext cx="347198" cy="27989"/>
            </a:xfrm>
            <a:prstGeom prst="straightConnector1">
              <a:avLst/>
            </a:prstGeom>
            <a:ln w="38100">
              <a:solidFill>
                <a:srgbClr val="33CC33"/>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4DC3671-3A1C-40AD-9D79-957D7D8ECC4A}"/>
                </a:ext>
              </a:extLst>
            </p:cNvPr>
            <p:cNvSpPr txBox="1"/>
            <p:nvPr/>
          </p:nvSpPr>
          <p:spPr>
            <a:xfrm>
              <a:off x="1950938" y="3378524"/>
              <a:ext cx="770627" cy="276999"/>
            </a:xfrm>
            <a:prstGeom prst="rect">
              <a:avLst/>
            </a:prstGeom>
            <a:noFill/>
            <a:ln>
              <a:noFill/>
            </a:ln>
          </p:spPr>
          <p:txBody>
            <a:bodyPr wrap="square" lIns="0" tIns="0" rIns="0" bIns="0" rtlCol="0">
              <a:spAutoFit/>
            </a:bodyPr>
            <a:lstStyle/>
            <a:p>
              <a:pPr algn="ctr"/>
              <a:r>
                <a:rPr lang="en-US" b="1" dirty="0">
                  <a:solidFill>
                    <a:srgbClr val="33CC33"/>
                  </a:solidFill>
                </a:rPr>
                <a:t>15</a:t>
              </a:r>
            </a:p>
          </p:txBody>
        </p:sp>
      </p:grpSp>
      <p:grpSp>
        <p:nvGrpSpPr>
          <p:cNvPr id="60" name="Group 59">
            <a:extLst>
              <a:ext uri="{FF2B5EF4-FFF2-40B4-BE49-F238E27FC236}">
                <a16:creationId xmlns:a16="http://schemas.microsoft.com/office/drawing/2014/main" id="{7A3C556B-9DED-4E35-B68E-A26707DD9DD1}"/>
              </a:ext>
            </a:extLst>
          </p:cNvPr>
          <p:cNvGrpSpPr/>
          <p:nvPr/>
        </p:nvGrpSpPr>
        <p:grpSpPr>
          <a:xfrm>
            <a:off x="6577447" y="1773378"/>
            <a:ext cx="722348" cy="276999"/>
            <a:chOff x="2313423" y="3284816"/>
            <a:chExt cx="686213" cy="276999"/>
          </a:xfrm>
        </p:grpSpPr>
        <p:cxnSp>
          <p:nvCxnSpPr>
            <p:cNvPr id="61" name="Straight Arrow Connector 60">
              <a:extLst>
                <a:ext uri="{FF2B5EF4-FFF2-40B4-BE49-F238E27FC236}">
                  <a16:creationId xmlns:a16="http://schemas.microsoft.com/office/drawing/2014/main" id="{A64BFB6B-84BE-4098-8D53-351BAFBDEF01}"/>
                </a:ext>
              </a:extLst>
            </p:cNvPr>
            <p:cNvCxnSpPr>
              <a:cxnSpLocks/>
            </p:cNvCxnSpPr>
            <p:nvPr/>
          </p:nvCxnSpPr>
          <p:spPr>
            <a:xfrm flipH="1">
              <a:off x="2313423" y="3445221"/>
              <a:ext cx="358315" cy="116594"/>
            </a:xfrm>
            <a:prstGeom prst="straightConnector1">
              <a:avLst/>
            </a:prstGeom>
            <a:ln w="38100">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3F3BDE-DCA2-47CC-BD12-795205118D7A}"/>
                </a:ext>
              </a:extLst>
            </p:cNvPr>
            <p:cNvSpPr txBox="1"/>
            <p:nvPr/>
          </p:nvSpPr>
          <p:spPr>
            <a:xfrm>
              <a:off x="2633235" y="3284816"/>
              <a:ext cx="366401" cy="276999"/>
            </a:xfrm>
            <a:prstGeom prst="rect">
              <a:avLst/>
            </a:prstGeom>
            <a:noFill/>
            <a:ln>
              <a:noFill/>
            </a:ln>
          </p:spPr>
          <p:txBody>
            <a:bodyPr wrap="square" lIns="0" tIns="0" rIns="0" bIns="0" rtlCol="0">
              <a:spAutoFit/>
            </a:bodyPr>
            <a:lstStyle/>
            <a:p>
              <a:pPr algn="ctr"/>
              <a:r>
                <a:rPr lang="en-US" b="1" dirty="0">
                  <a:solidFill>
                    <a:srgbClr val="FF5050"/>
                  </a:solidFill>
                </a:rPr>
                <a:t>16</a:t>
              </a:r>
            </a:p>
          </p:txBody>
        </p:sp>
      </p:grpSp>
      <p:sp>
        <p:nvSpPr>
          <p:cNvPr id="68" name="Title 3">
            <a:extLst>
              <a:ext uri="{FF2B5EF4-FFF2-40B4-BE49-F238E27FC236}">
                <a16:creationId xmlns:a16="http://schemas.microsoft.com/office/drawing/2014/main" id="{1C837B98-10FC-4102-94C4-C52C20745303}"/>
              </a:ext>
            </a:extLst>
          </p:cNvPr>
          <p:cNvSpPr txBox="1">
            <a:spLocks/>
          </p:cNvSpPr>
          <p:nvPr/>
        </p:nvSpPr>
        <p:spPr>
          <a:xfrm>
            <a:off x="7663963" y="214752"/>
            <a:ext cx="3932627" cy="472459"/>
          </a:xfrm>
          <a:prstGeom prst="rect">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solidFill>
                  <a:srgbClr val="008000"/>
                </a:solidFill>
              </a:rPr>
              <a:t>+Z offset moves the phantom to a higher-numbered detector row – good!</a:t>
            </a:r>
          </a:p>
        </p:txBody>
      </p:sp>
      <p:pic>
        <p:nvPicPr>
          <p:cNvPr id="92" name="Picture 91">
            <a:extLst>
              <a:ext uri="{FF2B5EF4-FFF2-40B4-BE49-F238E27FC236}">
                <a16:creationId xmlns:a16="http://schemas.microsoft.com/office/drawing/2014/main" id="{BBE7AC32-E479-4D95-99DD-8C6ACDC2759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310126" y="220798"/>
            <a:ext cx="882383" cy="2005648"/>
          </a:xfrm>
          <a:prstGeom prst="rect">
            <a:avLst/>
          </a:prstGeom>
        </p:spPr>
      </p:pic>
      <p:grpSp>
        <p:nvGrpSpPr>
          <p:cNvPr id="93" name="Group 92">
            <a:extLst>
              <a:ext uri="{FF2B5EF4-FFF2-40B4-BE49-F238E27FC236}">
                <a16:creationId xmlns:a16="http://schemas.microsoft.com/office/drawing/2014/main" id="{507EE54D-E6E6-452D-90EB-0730AF287622}"/>
              </a:ext>
            </a:extLst>
          </p:cNvPr>
          <p:cNvGrpSpPr/>
          <p:nvPr/>
        </p:nvGrpSpPr>
        <p:grpSpPr>
          <a:xfrm>
            <a:off x="5698745" y="3164419"/>
            <a:ext cx="613260" cy="320856"/>
            <a:chOff x="1599002" y="3269096"/>
            <a:chExt cx="613260" cy="320856"/>
          </a:xfrm>
        </p:grpSpPr>
        <p:cxnSp>
          <p:nvCxnSpPr>
            <p:cNvPr id="94" name="Straight Arrow Connector 93">
              <a:extLst>
                <a:ext uri="{FF2B5EF4-FFF2-40B4-BE49-F238E27FC236}">
                  <a16:creationId xmlns:a16="http://schemas.microsoft.com/office/drawing/2014/main" id="{E474C054-74AF-462B-B8C6-F9D4C0608533}"/>
                </a:ext>
              </a:extLst>
            </p:cNvPr>
            <p:cNvCxnSpPr>
              <a:cxnSpLocks/>
            </p:cNvCxnSpPr>
            <p:nvPr/>
          </p:nvCxnSpPr>
          <p:spPr>
            <a:xfrm>
              <a:off x="1970584" y="3449691"/>
              <a:ext cx="241678" cy="140261"/>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BFB9E17-636E-4DE0-BD51-B6EE73C0A4BF}"/>
                </a:ext>
              </a:extLst>
            </p:cNvPr>
            <p:cNvSpPr txBox="1"/>
            <p:nvPr/>
          </p:nvSpPr>
          <p:spPr>
            <a:xfrm>
              <a:off x="1599002" y="3269096"/>
              <a:ext cx="475351" cy="276999"/>
            </a:xfrm>
            <a:prstGeom prst="rect">
              <a:avLst/>
            </a:prstGeom>
            <a:noFill/>
            <a:ln>
              <a:noFill/>
            </a:ln>
          </p:spPr>
          <p:txBody>
            <a:bodyPr wrap="square" lIns="0" tIns="0" rIns="0" bIns="0" rtlCol="0">
              <a:spAutoFit/>
            </a:bodyPr>
            <a:lstStyle/>
            <a:p>
              <a:pPr algn="ctr"/>
              <a:r>
                <a:rPr lang="en-US" b="1" dirty="0">
                  <a:solidFill>
                    <a:srgbClr val="FF9900"/>
                  </a:solidFill>
                </a:rPr>
                <a:t>14</a:t>
              </a:r>
            </a:p>
          </p:txBody>
        </p:sp>
      </p:grpSp>
    </p:spTree>
    <p:extLst>
      <p:ext uri="{BB962C8B-B14F-4D97-AF65-F5344CB8AC3E}">
        <p14:creationId xmlns:p14="http://schemas.microsoft.com/office/powerpoint/2010/main" val="3122707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356135" y="222086"/>
            <a:ext cx="10268750" cy="413181"/>
          </a:xfrm>
        </p:spPr>
        <p:txBody>
          <a:bodyPr/>
          <a:lstStyle/>
          <a:p>
            <a:r>
              <a:rPr lang="en-US" dirty="0"/>
              <a:t>16 slices, phantom offset +8-mm Z</a:t>
            </a:r>
          </a:p>
        </p:txBody>
      </p:sp>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4" y="1196885"/>
            <a:ext cx="2632981" cy="2743199"/>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5370" y="1196885"/>
            <a:ext cx="2632981" cy="2743199"/>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32194" y="1196885"/>
            <a:ext cx="2632981" cy="2743199"/>
          </a:xfrm>
          <a:prstGeom prst="rect">
            <a:avLst/>
          </a:prstGeom>
        </p:spPr>
      </p:pic>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207" y="3815904"/>
            <a:ext cx="2632981" cy="2743199"/>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34877" y="3810351"/>
            <a:ext cx="2632981" cy="2743199"/>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50547" y="3810351"/>
            <a:ext cx="2632981" cy="2743199"/>
          </a:xfrm>
          <a:prstGeom prst="rect">
            <a:avLst/>
          </a:prstGeom>
        </p:spPr>
      </p:pic>
      <p:sp>
        <p:nvSpPr>
          <p:cNvPr id="31" name="Title 3">
            <a:extLst>
              <a:ext uri="{FF2B5EF4-FFF2-40B4-BE49-F238E27FC236}">
                <a16:creationId xmlns:a16="http://schemas.microsoft.com/office/drawing/2014/main" id="{F9A3AE14-6DD2-4393-90F4-FB6D3E7FF874}"/>
              </a:ext>
            </a:extLst>
          </p:cNvPr>
          <p:cNvSpPr txBox="1">
            <a:spLocks/>
          </p:cNvSpPr>
          <p:nvPr/>
        </p:nvSpPr>
        <p:spPr>
          <a:xfrm>
            <a:off x="7221568" y="277127"/>
            <a:ext cx="4084812" cy="30130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16-slice recon, 1-mm slices, 300-mm FOV</a:t>
            </a:r>
          </a:p>
        </p:txBody>
      </p:sp>
      <p:sp>
        <p:nvSpPr>
          <p:cNvPr id="32" name="Title 3">
            <a:extLst>
              <a:ext uri="{FF2B5EF4-FFF2-40B4-BE49-F238E27FC236}">
                <a16:creationId xmlns:a16="http://schemas.microsoft.com/office/drawing/2014/main" id="{9A0103D3-DFF8-4433-80FB-6AC1E1E53A04}"/>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Expected one end to have </a:t>
            </a:r>
            <a:r>
              <a:rPr lang="en-US" sz="1800" b="1" u="sng" dirty="0">
                <a:solidFill>
                  <a:srgbClr val="CC3300"/>
                </a:solidFill>
              </a:rPr>
              <a:t>2 blank + 2 partial</a:t>
            </a:r>
            <a:r>
              <a:rPr lang="en-US" sz="1800" b="1" dirty="0">
                <a:solidFill>
                  <a:srgbClr val="CC3300"/>
                </a:solidFill>
              </a:rPr>
              <a:t>, with remaining 12 blank.</a:t>
            </a:r>
          </a:p>
          <a:p>
            <a:r>
              <a:rPr lang="en-US" sz="1800" b="1" dirty="0">
                <a:solidFill>
                  <a:srgbClr val="CC3300"/>
                </a:solidFill>
              </a:rPr>
              <a:t>Got </a:t>
            </a:r>
            <a:r>
              <a:rPr lang="en-US" sz="1800" b="1" u="sng" dirty="0">
                <a:solidFill>
                  <a:srgbClr val="CC3300"/>
                </a:solidFill>
              </a:rPr>
              <a:t>all blank slices</a:t>
            </a:r>
            <a:r>
              <a:rPr lang="en-US" sz="1800" b="1" dirty="0">
                <a:solidFill>
                  <a:srgbClr val="CC3300"/>
                </a:solidFill>
              </a:rPr>
              <a:t>.</a:t>
            </a:r>
          </a:p>
        </p:txBody>
      </p:sp>
      <p:pic>
        <p:nvPicPr>
          <p:cNvPr id="20" name="Picture 19">
            <a:extLst>
              <a:ext uri="{FF2B5EF4-FFF2-40B4-BE49-F238E27FC236}">
                <a16:creationId xmlns:a16="http://schemas.microsoft.com/office/drawing/2014/main" id="{5C292185-5D0B-4948-9CC9-0CA9B2412D3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10126" y="220798"/>
            <a:ext cx="882383" cy="2005648"/>
          </a:xfrm>
          <a:prstGeom prst="rect">
            <a:avLst/>
          </a:prstGeom>
        </p:spPr>
      </p:pic>
    </p:spTree>
    <p:extLst>
      <p:ext uri="{BB962C8B-B14F-4D97-AF65-F5344CB8AC3E}">
        <p14:creationId xmlns:p14="http://schemas.microsoft.com/office/powerpoint/2010/main" val="380572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380213" y="222086"/>
            <a:ext cx="10244671" cy="413181"/>
          </a:xfrm>
        </p:spPr>
        <p:txBody>
          <a:bodyPr/>
          <a:lstStyle/>
          <a:p>
            <a:r>
              <a:rPr lang="en-US" dirty="0"/>
              <a:t>16 slices, no phantom offset</a:t>
            </a:r>
          </a:p>
        </p:txBody>
      </p:sp>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07" y="3815904"/>
            <a:ext cx="2632981" cy="2743199"/>
          </a:xfrm>
          <a:prstGeom prst="rect">
            <a:avLst/>
          </a:prstGeom>
        </p:spPr>
      </p:pic>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4" y="1196885"/>
            <a:ext cx="2632981" cy="2743199"/>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5370" y="1196885"/>
            <a:ext cx="2632981" cy="2743198"/>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54384" y="3814444"/>
            <a:ext cx="2632981" cy="2743198"/>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32194" y="1196885"/>
            <a:ext cx="2632981" cy="2743199"/>
          </a:xfrm>
          <a:prstGeom prst="rect">
            <a:avLst/>
          </a:prstGeom>
        </p:spPr>
      </p:pic>
      <p:pic>
        <p:nvPicPr>
          <p:cNvPr id="21" name="Picture 20">
            <a:extLst>
              <a:ext uri="{FF2B5EF4-FFF2-40B4-BE49-F238E27FC236}">
                <a16:creationId xmlns:a16="http://schemas.microsoft.com/office/drawing/2014/main" id="{E0691162-DCEC-4EE3-9F57-9DBEE0A4D0D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686800" y="2560320"/>
            <a:ext cx="2632981" cy="2743199"/>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9886" y="3814444"/>
            <a:ext cx="2632981" cy="2743199"/>
          </a:xfrm>
          <a:prstGeom prst="rect">
            <a:avLst/>
          </a:prstGeom>
        </p:spPr>
      </p:pic>
      <p:sp>
        <p:nvSpPr>
          <p:cNvPr id="69" name="Title 3">
            <a:extLst>
              <a:ext uri="{FF2B5EF4-FFF2-40B4-BE49-F238E27FC236}">
                <a16:creationId xmlns:a16="http://schemas.microsoft.com/office/drawing/2014/main" id="{51E3F2C7-8F2D-4680-9C25-5160E05297DF}"/>
              </a:ext>
            </a:extLst>
          </p:cNvPr>
          <p:cNvSpPr txBox="1">
            <a:spLocks/>
          </p:cNvSpPr>
          <p:nvPr/>
        </p:nvSpPr>
        <p:spPr>
          <a:xfrm>
            <a:off x="7221568" y="277127"/>
            <a:ext cx="4283410" cy="30130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16-slice recon, </a:t>
            </a:r>
            <a:r>
              <a:rPr lang="en-US" sz="1800" dirty="0">
                <a:highlight>
                  <a:srgbClr val="FFFF00"/>
                </a:highlight>
              </a:rPr>
              <a:t>0.5-mm slices</a:t>
            </a:r>
            <a:r>
              <a:rPr lang="en-US" sz="1800" dirty="0"/>
              <a:t>, 300-mm FOV</a:t>
            </a:r>
          </a:p>
        </p:txBody>
      </p:sp>
      <p:pic>
        <p:nvPicPr>
          <p:cNvPr id="93" name="Picture 92">
            <a:extLst>
              <a:ext uri="{FF2B5EF4-FFF2-40B4-BE49-F238E27FC236}">
                <a16:creationId xmlns:a16="http://schemas.microsoft.com/office/drawing/2014/main" id="{B9C6CB33-30C9-43F0-89E3-3668D976F09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1292840" y="52313"/>
            <a:ext cx="879176" cy="2295142"/>
          </a:xfrm>
          <a:prstGeom prst="rect">
            <a:avLst/>
          </a:prstGeom>
        </p:spPr>
      </p:pic>
      <p:sp>
        <p:nvSpPr>
          <p:cNvPr id="14" name="Title 3">
            <a:extLst>
              <a:ext uri="{FF2B5EF4-FFF2-40B4-BE49-F238E27FC236}">
                <a16:creationId xmlns:a16="http://schemas.microsoft.com/office/drawing/2014/main" id="{4E9551CA-6318-4EE5-B2AD-2BA037DA22B4}"/>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Expected each end to have </a:t>
            </a:r>
            <a:r>
              <a:rPr lang="en-US" sz="1800" b="1" u="sng" dirty="0">
                <a:solidFill>
                  <a:srgbClr val="CC3300"/>
                </a:solidFill>
              </a:rPr>
              <a:t>0 blank + 6 partial</a:t>
            </a:r>
            <a:r>
              <a:rPr lang="en-US" sz="1800" b="1" dirty="0">
                <a:solidFill>
                  <a:srgbClr val="CC3300"/>
                </a:solidFill>
              </a:rPr>
              <a:t>, with </a:t>
            </a:r>
            <a:r>
              <a:rPr lang="en-US" sz="1800" b="1" u="sng" dirty="0">
                <a:solidFill>
                  <a:srgbClr val="CC3300"/>
                </a:solidFill>
              </a:rPr>
              <a:t>partials symmetrical in Z</a:t>
            </a:r>
            <a:r>
              <a:rPr lang="en-US" sz="1800" b="1" dirty="0">
                <a:solidFill>
                  <a:srgbClr val="CC3300"/>
                </a:solidFill>
              </a:rPr>
              <a:t>.</a:t>
            </a:r>
          </a:p>
          <a:p>
            <a:r>
              <a:rPr lang="en-US" sz="1800" b="1" dirty="0">
                <a:solidFill>
                  <a:srgbClr val="CC3300"/>
                </a:solidFill>
              </a:rPr>
              <a:t>Got </a:t>
            </a:r>
            <a:r>
              <a:rPr lang="en-US" sz="1800" b="1" u="sng" dirty="0">
                <a:solidFill>
                  <a:srgbClr val="CC3300"/>
                </a:solidFill>
              </a:rPr>
              <a:t>0 blank slices + 3 partial</a:t>
            </a:r>
            <a:r>
              <a:rPr lang="en-US" sz="1800" b="1" dirty="0">
                <a:solidFill>
                  <a:srgbClr val="CC3300"/>
                </a:solidFill>
              </a:rPr>
              <a:t>, with </a:t>
            </a:r>
            <a:r>
              <a:rPr lang="en-US" sz="1800" b="1" u="sng" dirty="0">
                <a:solidFill>
                  <a:srgbClr val="CC3300"/>
                </a:solidFill>
              </a:rPr>
              <a:t>partials asymmetrical in Z</a:t>
            </a:r>
            <a:r>
              <a:rPr lang="en-US" sz="1800" b="1" dirty="0">
                <a:solidFill>
                  <a:srgbClr val="CC3300"/>
                </a:solidFill>
              </a:rPr>
              <a:t>.</a:t>
            </a:r>
          </a:p>
        </p:txBody>
      </p:sp>
    </p:spTree>
    <p:extLst>
      <p:ext uri="{BB962C8B-B14F-4D97-AF65-F5344CB8AC3E}">
        <p14:creationId xmlns:p14="http://schemas.microsoft.com/office/powerpoint/2010/main" val="75092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07" y="3815904"/>
            <a:ext cx="2632981" cy="2743199"/>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4384" y="3814444"/>
            <a:ext cx="2632981" cy="2743199"/>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32194" y="1196885"/>
            <a:ext cx="2632981" cy="2743199"/>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29886" y="3814444"/>
            <a:ext cx="2632981" cy="2743199"/>
          </a:xfrm>
          <a:prstGeom prst="rect">
            <a:avLst/>
          </a:prstGeom>
        </p:spPr>
      </p:pic>
      <p:pic>
        <p:nvPicPr>
          <p:cNvPr id="93" name="Picture 92">
            <a:extLst>
              <a:ext uri="{FF2B5EF4-FFF2-40B4-BE49-F238E27FC236}">
                <a16:creationId xmlns:a16="http://schemas.microsoft.com/office/drawing/2014/main" id="{B9C6CB33-30C9-43F0-89E3-3668D976F09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1292840" y="52312"/>
            <a:ext cx="880585" cy="2298823"/>
          </a:xfrm>
          <a:prstGeom prst="rect">
            <a:avLst/>
          </a:prstGeom>
        </p:spPr>
      </p:pic>
      <p:pic>
        <p:nvPicPr>
          <p:cNvPr id="12" name="Picture 11">
            <a:extLst>
              <a:ext uri="{FF2B5EF4-FFF2-40B4-BE49-F238E27FC236}">
                <a16:creationId xmlns:a16="http://schemas.microsoft.com/office/drawing/2014/main" id="{4ED50CD4-1D70-45A5-A5C4-BBC87EEEF5A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686800" y="2560320"/>
            <a:ext cx="2632981" cy="2743199"/>
          </a:xfrm>
          <a:prstGeom prst="rect">
            <a:avLst/>
          </a:prstGeom>
        </p:spPr>
      </p:pic>
      <p:sp>
        <p:nvSpPr>
          <p:cNvPr id="15" name="Title 3">
            <a:extLst>
              <a:ext uri="{FF2B5EF4-FFF2-40B4-BE49-F238E27FC236}">
                <a16:creationId xmlns:a16="http://schemas.microsoft.com/office/drawing/2014/main" id="{29CBF599-2E68-4020-9832-C669F673309C}"/>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8000"/>
                </a:solidFill>
              </a:rPr>
              <a:t>Looks good – moved by exactly +2 slices.</a:t>
            </a:r>
          </a:p>
          <a:p>
            <a:r>
              <a:rPr lang="en-US" sz="1800" b="1" dirty="0">
                <a:solidFill>
                  <a:srgbClr val="CC6600"/>
                </a:solidFill>
              </a:rPr>
              <a:t>However, if we reverse the slice numbering, this will become wrong.</a:t>
            </a:r>
          </a:p>
        </p:txBody>
      </p:sp>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380213" y="222086"/>
            <a:ext cx="11265827" cy="413181"/>
          </a:xfrm>
        </p:spPr>
        <p:txBody>
          <a:bodyPr/>
          <a:lstStyle/>
          <a:p>
            <a:r>
              <a:rPr lang="en-US" dirty="0"/>
              <a:t>16 0.5-mm  slices, no phantom offset, +1-mm recon offset</a:t>
            </a:r>
          </a:p>
        </p:txBody>
      </p:sp>
    </p:spTree>
    <p:extLst>
      <p:ext uri="{BB962C8B-B14F-4D97-AF65-F5344CB8AC3E}">
        <p14:creationId xmlns:p14="http://schemas.microsoft.com/office/powerpoint/2010/main" val="3105422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Recon offset</a:t>
            </a:r>
          </a:p>
        </p:txBody>
      </p:sp>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0550" y="1617481"/>
            <a:ext cx="3071812" cy="3200400"/>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18118" y="1617481"/>
            <a:ext cx="3071812" cy="3200400"/>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68888" y="1617481"/>
            <a:ext cx="3071812" cy="3200400"/>
          </a:xfrm>
          <a:prstGeom prst="rect">
            <a:avLst/>
          </a:prstGeom>
        </p:spPr>
      </p:pic>
      <p:sp>
        <p:nvSpPr>
          <p:cNvPr id="22" name="Title 3">
            <a:extLst>
              <a:ext uri="{FF2B5EF4-FFF2-40B4-BE49-F238E27FC236}">
                <a16:creationId xmlns:a16="http://schemas.microsoft.com/office/drawing/2014/main" id="{498F5AFC-43D1-4664-B5EB-7F56FBD4AC35}"/>
              </a:ext>
            </a:extLst>
          </p:cNvPr>
          <p:cNvSpPr txBox="1">
            <a:spLocks/>
          </p:cNvSpPr>
          <p:nvPr/>
        </p:nvSpPr>
        <p:spPr>
          <a:xfrm>
            <a:off x="2439636" y="1255741"/>
            <a:ext cx="1066750" cy="464973"/>
          </a:xfrm>
          <a:prstGeom prst="rect">
            <a:avLst/>
          </a:prstGeom>
        </p:spPr>
        <p:txBody>
          <a:bodyPr vert="horz" lIns="0" tIns="0" rIns="0" bIns="0" rtlCol="0" anchor="ctr" anchorCtr="0">
            <a:noAutofit/>
          </a:bodyPr>
          <a:lstStyle>
            <a:defPPr>
              <a:defRPr lang="en-US"/>
            </a:defPPr>
            <a:lvl1pPr>
              <a:lnSpc>
                <a:spcPct val="90000"/>
              </a:lnSpc>
              <a:spcBef>
                <a:spcPct val="0"/>
              </a:spcBef>
              <a:buNone/>
              <a:defRPr b="1">
                <a:solidFill>
                  <a:srgbClr val="008000"/>
                </a:solidFill>
                <a:latin typeface="+mj-lt"/>
                <a:ea typeface="+mj-ea"/>
                <a:cs typeface="+mj-cs"/>
              </a:defRPr>
            </a:lvl1pPr>
          </a:lstStyle>
          <a:p>
            <a:r>
              <a:rPr lang="en-US" dirty="0"/>
              <a:t>No offset</a:t>
            </a:r>
          </a:p>
        </p:txBody>
      </p:sp>
      <p:sp>
        <p:nvSpPr>
          <p:cNvPr id="18" name="Title 3">
            <a:extLst>
              <a:ext uri="{FF2B5EF4-FFF2-40B4-BE49-F238E27FC236}">
                <a16:creationId xmlns:a16="http://schemas.microsoft.com/office/drawing/2014/main" id="{22A816C5-D402-4CF5-A1A9-7CB38A1C39FE}"/>
              </a:ext>
            </a:extLst>
          </p:cNvPr>
          <p:cNvSpPr txBox="1">
            <a:spLocks/>
          </p:cNvSpPr>
          <p:nvPr/>
        </p:nvSpPr>
        <p:spPr>
          <a:xfrm>
            <a:off x="4761316" y="980961"/>
            <a:ext cx="3106565"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algn="ctr"/>
            <a:r>
              <a:rPr lang="en-US" sz="1800" b="1" dirty="0">
                <a:solidFill>
                  <a:srgbClr val="CC3300"/>
                </a:solidFill>
              </a:rPr>
              <a:t>Moved in -Y instead of +X.</a:t>
            </a:r>
          </a:p>
          <a:p>
            <a:pPr algn="ctr"/>
            <a:r>
              <a:rPr lang="en-US" sz="1800" b="1" dirty="0">
                <a:solidFill>
                  <a:srgbClr val="008000"/>
                </a:solidFill>
              </a:rPr>
              <a:t>Moved 22 mm.</a:t>
            </a:r>
          </a:p>
        </p:txBody>
      </p:sp>
      <p:sp>
        <p:nvSpPr>
          <p:cNvPr id="16" name="Title 3">
            <a:extLst>
              <a:ext uri="{FF2B5EF4-FFF2-40B4-BE49-F238E27FC236}">
                <a16:creationId xmlns:a16="http://schemas.microsoft.com/office/drawing/2014/main" id="{895A696F-B54E-44D6-B4B3-1DB3E7775774}"/>
              </a:ext>
            </a:extLst>
          </p:cNvPr>
          <p:cNvSpPr txBox="1">
            <a:spLocks/>
          </p:cNvSpPr>
          <p:nvPr/>
        </p:nvSpPr>
        <p:spPr>
          <a:xfrm>
            <a:off x="5211908" y="635267"/>
            <a:ext cx="1770649" cy="464973"/>
          </a:xfrm>
          <a:prstGeom prst="rect">
            <a:avLst/>
          </a:prstGeom>
        </p:spPr>
        <p:txBody>
          <a:bodyPr vert="horz" lIns="0" tIns="0" rIns="0" bIns="0" rtlCol="0" anchor="ctr" anchorCtr="0">
            <a:noAutofit/>
          </a:bodyPr>
          <a:lstStyle>
            <a:defPPr>
              <a:defRPr lang="en-US"/>
            </a:defPPr>
            <a:lvl1pPr>
              <a:lnSpc>
                <a:spcPct val="90000"/>
              </a:lnSpc>
              <a:spcBef>
                <a:spcPct val="0"/>
              </a:spcBef>
              <a:buNone/>
              <a:defRPr b="1">
                <a:solidFill>
                  <a:srgbClr val="008000"/>
                </a:solidFill>
                <a:latin typeface="+mj-lt"/>
                <a:ea typeface="+mj-ea"/>
                <a:cs typeface="+mj-cs"/>
              </a:defRPr>
            </a:lvl1pPr>
          </a:lstStyle>
          <a:p>
            <a:r>
              <a:rPr lang="en-US" dirty="0">
                <a:solidFill>
                  <a:srgbClr val="63666A"/>
                </a:solidFill>
              </a:rPr>
              <a:t>Spec’d +22-mm X</a:t>
            </a:r>
          </a:p>
        </p:txBody>
      </p:sp>
      <p:sp>
        <p:nvSpPr>
          <p:cNvPr id="17" name="Title 3">
            <a:extLst>
              <a:ext uri="{FF2B5EF4-FFF2-40B4-BE49-F238E27FC236}">
                <a16:creationId xmlns:a16="http://schemas.microsoft.com/office/drawing/2014/main" id="{C32A0B78-32A7-4368-9390-0B9256B2EBD9}"/>
              </a:ext>
            </a:extLst>
          </p:cNvPr>
          <p:cNvSpPr txBox="1">
            <a:spLocks/>
          </p:cNvSpPr>
          <p:nvPr/>
        </p:nvSpPr>
        <p:spPr>
          <a:xfrm>
            <a:off x="7890101" y="980961"/>
            <a:ext cx="3106565"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algn="ctr"/>
            <a:r>
              <a:rPr lang="en-US" sz="1800" b="1" dirty="0">
                <a:solidFill>
                  <a:srgbClr val="CC3300"/>
                </a:solidFill>
              </a:rPr>
              <a:t>Moved in +X instead of +Y.</a:t>
            </a:r>
          </a:p>
          <a:p>
            <a:pPr algn="ctr"/>
            <a:r>
              <a:rPr lang="en-US" sz="1800" b="1" dirty="0">
                <a:solidFill>
                  <a:srgbClr val="008000"/>
                </a:solidFill>
              </a:rPr>
              <a:t>Moved 22 mm.</a:t>
            </a:r>
          </a:p>
        </p:txBody>
      </p:sp>
      <p:sp>
        <p:nvSpPr>
          <p:cNvPr id="24" name="Title 3">
            <a:extLst>
              <a:ext uri="{FF2B5EF4-FFF2-40B4-BE49-F238E27FC236}">
                <a16:creationId xmlns:a16="http://schemas.microsoft.com/office/drawing/2014/main" id="{8781B727-CF63-4E68-997E-6C803AFF4B31}"/>
              </a:ext>
            </a:extLst>
          </p:cNvPr>
          <p:cNvSpPr txBox="1">
            <a:spLocks/>
          </p:cNvSpPr>
          <p:nvPr/>
        </p:nvSpPr>
        <p:spPr>
          <a:xfrm>
            <a:off x="8377123" y="635267"/>
            <a:ext cx="1770649" cy="464973"/>
          </a:xfrm>
          <a:prstGeom prst="rect">
            <a:avLst/>
          </a:prstGeom>
        </p:spPr>
        <p:txBody>
          <a:bodyPr vert="horz" lIns="0" tIns="0" rIns="0" bIns="0" rtlCol="0" anchor="ctr" anchorCtr="0">
            <a:noAutofit/>
          </a:bodyPr>
          <a:lstStyle>
            <a:defPPr>
              <a:defRPr lang="en-US"/>
            </a:defPPr>
            <a:lvl1pPr>
              <a:lnSpc>
                <a:spcPct val="90000"/>
              </a:lnSpc>
              <a:spcBef>
                <a:spcPct val="0"/>
              </a:spcBef>
              <a:buNone/>
              <a:defRPr b="1">
                <a:solidFill>
                  <a:srgbClr val="008000"/>
                </a:solidFill>
                <a:latin typeface="+mj-lt"/>
                <a:ea typeface="+mj-ea"/>
                <a:cs typeface="+mj-cs"/>
              </a:defRPr>
            </a:lvl1pPr>
          </a:lstStyle>
          <a:p>
            <a:r>
              <a:rPr lang="en-US" dirty="0">
                <a:solidFill>
                  <a:srgbClr val="63666A"/>
                </a:solidFill>
              </a:rPr>
              <a:t>Spec’d +22-mm Y</a:t>
            </a:r>
          </a:p>
        </p:txBody>
      </p:sp>
      <p:sp>
        <p:nvSpPr>
          <p:cNvPr id="26" name="Title 3">
            <a:extLst>
              <a:ext uri="{FF2B5EF4-FFF2-40B4-BE49-F238E27FC236}">
                <a16:creationId xmlns:a16="http://schemas.microsoft.com/office/drawing/2014/main" id="{00A6FC0D-AC85-4C56-A92F-381E5A0B6233}"/>
              </a:ext>
            </a:extLst>
          </p:cNvPr>
          <p:cNvSpPr txBox="1">
            <a:spLocks/>
          </p:cNvSpPr>
          <p:nvPr/>
        </p:nvSpPr>
        <p:spPr>
          <a:xfrm>
            <a:off x="5022552" y="4965739"/>
            <a:ext cx="6281844"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We can fix the direction/axis in fdk_equiAngle.py, but it might make more sense to fix in C. What do you think?</a:t>
            </a:r>
            <a:endParaRPr lang="en-US" sz="1800" b="1" dirty="0">
              <a:solidFill>
                <a:srgbClr val="008000"/>
              </a:solidFill>
            </a:endParaRPr>
          </a:p>
        </p:txBody>
      </p:sp>
      <p:pic>
        <p:nvPicPr>
          <p:cNvPr id="3" name="Picture 2">
            <a:extLst>
              <a:ext uri="{FF2B5EF4-FFF2-40B4-BE49-F238E27FC236}">
                <a16:creationId xmlns:a16="http://schemas.microsoft.com/office/drawing/2014/main" id="{9DECE83D-194A-42EA-B636-7869985732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320" y="1828800"/>
            <a:ext cx="1050809" cy="2743200"/>
          </a:xfrm>
          <a:prstGeom prst="rect">
            <a:avLst/>
          </a:prstGeom>
        </p:spPr>
      </p:pic>
      <p:pic>
        <p:nvPicPr>
          <p:cNvPr id="6" name="Picture 5">
            <a:extLst>
              <a:ext uri="{FF2B5EF4-FFF2-40B4-BE49-F238E27FC236}">
                <a16:creationId xmlns:a16="http://schemas.microsoft.com/office/drawing/2014/main" id="{E98BC0DA-E5B5-48D1-92FE-ADF352ACC6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0872" y="1828800"/>
            <a:ext cx="1050808" cy="2743200"/>
          </a:xfrm>
          <a:prstGeom prst="rect">
            <a:avLst/>
          </a:prstGeom>
        </p:spPr>
      </p:pic>
    </p:spTree>
    <p:extLst>
      <p:ext uri="{BB962C8B-B14F-4D97-AF65-F5344CB8AC3E}">
        <p14:creationId xmlns:p14="http://schemas.microsoft.com/office/powerpoint/2010/main" val="73425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501029" cy="413181"/>
          </a:xfrm>
        </p:spPr>
        <p:txBody>
          <a:bodyPr/>
          <a:lstStyle/>
          <a:p>
            <a:pPr>
              <a:lnSpc>
                <a:spcPct val="70000"/>
              </a:lnSpc>
            </a:pPr>
            <a:r>
              <a:rPr lang="en-US" b="1" dirty="0"/>
              <a:t>Noise evaluation – 300 mA, spectrum-specific mu</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473139" y="328335"/>
            <a:ext cx="95485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No noise</a:t>
            </a:r>
          </a:p>
        </p:txBody>
      </p:sp>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281797" y="1410718"/>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Polyenergetic</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281796" y="5603352"/>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Monoenergetic</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6661838" y="325074"/>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noise</a:t>
            </a:r>
          </a:p>
        </p:txBody>
      </p:sp>
      <p:sp>
        <p:nvSpPr>
          <p:cNvPr id="61" name="Title 3">
            <a:extLst>
              <a:ext uri="{FF2B5EF4-FFF2-40B4-BE49-F238E27FC236}">
                <a16:creationId xmlns:a16="http://schemas.microsoft.com/office/drawing/2014/main" id="{E07BF7B0-9A0B-4015-9313-7B6459C1AC00}"/>
              </a:ext>
            </a:extLst>
          </p:cNvPr>
          <p:cNvSpPr txBox="1">
            <a:spLocks/>
          </p:cNvSpPr>
          <p:nvPr/>
        </p:nvSpPr>
        <p:spPr>
          <a:xfrm>
            <a:off x="8613084" y="325074"/>
            <a:ext cx="2996613"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&amp; electronic noise</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0381" y="669785"/>
            <a:ext cx="2736317" cy="2010090"/>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3921679" y="321403"/>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Electronic noise</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81797" y="3316166"/>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 energy bin</a:t>
            </a:r>
          </a:p>
        </p:txBody>
      </p:sp>
      <p:pic>
        <p:nvPicPr>
          <p:cNvPr id="16" name="Picture 15">
            <a:extLst>
              <a:ext uri="{FF2B5EF4-FFF2-40B4-BE49-F238E27FC236}">
                <a16:creationId xmlns:a16="http://schemas.microsoft.com/office/drawing/2014/main" id="{0C85B0A3-09D9-4CD6-8349-FB63CCEC7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0730" y="2737414"/>
            <a:ext cx="2695612" cy="2008749"/>
          </a:xfrm>
          <a:prstGeom prst="rect">
            <a:avLst/>
          </a:prstGeom>
        </p:spPr>
      </p:pic>
      <p:pic>
        <p:nvPicPr>
          <p:cNvPr id="17" name="Picture 16">
            <a:extLst>
              <a:ext uri="{FF2B5EF4-FFF2-40B4-BE49-F238E27FC236}">
                <a16:creationId xmlns:a16="http://schemas.microsoft.com/office/drawing/2014/main" id="{A37F86DC-6AED-446E-B779-CD59CC01C4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0378" y="4811698"/>
            <a:ext cx="2736317" cy="2010090"/>
          </a:xfrm>
          <a:prstGeom prst="rect">
            <a:avLst/>
          </a:prstGeom>
        </p:spPr>
      </p:pic>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11252" y="669782"/>
            <a:ext cx="2736317" cy="201009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2130" y="669778"/>
            <a:ext cx="2736317" cy="1982327"/>
          </a:xfrm>
          <a:prstGeom prst="rect">
            <a:avLst/>
          </a:prstGeom>
        </p:spPr>
      </p:pic>
      <p:pic>
        <p:nvPicPr>
          <p:cNvPr id="20" name="Picture 19">
            <a:extLst>
              <a:ext uri="{FF2B5EF4-FFF2-40B4-BE49-F238E27FC236}">
                <a16:creationId xmlns:a16="http://schemas.microsoft.com/office/drawing/2014/main" id="{C0AE415F-D2AC-4DDC-8CC6-83125EA3CC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822666" y="669782"/>
            <a:ext cx="2736317" cy="2010090"/>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406342" y="2752314"/>
            <a:ext cx="2695612" cy="2008749"/>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42656" y="2752314"/>
            <a:ext cx="2695612" cy="2008749"/>
          </a:xfrm>
          <a:prstGeom prst="rect">
            <a:avLst/>
          </a:prstGeom>
        </p:spPr>
      </p:pic>
      <p:pic>
        <p:nvPicPr>
          <p:cNvPr id="26" name="Picture 25">
            <a:extLst>
              <a:ext uri="{FF2B5EF4-FFF2-40B4-BE49-F238E27FC236}">
                <a16:creationId xmlns:a16="http://schemas.microsoft.com/office/drawing/2014/main" id="{D3B2DD87-A18C-4B67-A3F6-FC0130DA1E4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883911" y="2752314"/>
            <a:ext cx="2695612" cy="2008749"/>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411253" y="4826598"/>
            <a:ext cx="2736317" cy="2010090"/>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147570" y="4826598"/>
            <a:ext cx="2736317" cy="2010090"/>
          </a:xfrm>
          <a:prstGeom prst="rect">
            <a:avLst/>
          </a:prstGeom>
        </p:spPr>
      </p:pic>
      <p:pic>
        <p:nvPicPr>
          <p:cNvPr id="30" name="Picture 29">
            <a:extLst>
              <a:ext uri="{FF2B5EF4-FFF2-40B4-BE49-F238E27FC236}">
                <a16:creationId xmlns:a16="http://schemas.microsoft.com/office/drawing/2014/main" id="{8B6307E4-5C9F-4B45-9BBA-58DAC0E1A7A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822667" y="4826595"/>
            <a:ext cx="2736317" cy="2010090"/>
          </a:xfrm>
          <a:prstGeom prst="rect">
            <a:avLst/>
          </a:prstGeom>
        </p:spPr>
      </p:pic>
      <p:grpSp>
        <p:nvGrpSpPr>
          <p:cNvPr id="5" name="Group 4">
            <a:extLst>
              <a:ext uri="{FF2B5EF4-FFF2-40B4-BE49-F238E27FC236}">
                <a16:creationId xmlns:a16="http://schemas.microsoft.com/office/drawing/2014/main" id="{B1F82AFB-762F-4739-8881-5BDC36589E84}"/>
              </a:ext>
            </a:extLst>
          </p:cNvPr>
          <p:cNvGrpSpPr/>
          <p:nvPr/>
        </p:nvGrpSpPr>
        <p:grpSpPr>
          <a:xfrm>
            <a:off x="1549927" y="1150942"/>
            <a:ext cx="1027548" cy="728100"/>
            <a:chOff x="1549927" y="1150942"/>
            <a:chExt cx="1027548" cy="728100"/>
          </a:xfrm>
        </p:grpSpPr>
        <p:sp>
          <p:nvSpPr>
            <p:cNvPr id="2" name="Rectangle 1">
              <a:extLst>
                <a:ext uri="{FF2B5EF4-FFF2-40B4-BE49-F238E27FC236}">
                  <a16:creationId xmlns:a16="http://schemas.microsoft.com/office/drawing/2014/main" id="{F4A849B3-016F-44B6-8073-A563F40963B2}"/>
                </a:ext>
              </a:extLst>
            </p:cNvPr>
            <p:cNvSpPr/>
            <p:nvPr/>
          </p:nvSpPr>
          <p:spPr>
            <a:xfrm>
              <a:off x="1987004" y="1559442"/>
              <a:ext cx="146596" cy="3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 name="TextBox 2">
              <a:extLst>
                <a:ext uri="{FF2B5EF4-FFF2-40B4-BE49-F238E27FC236}">
                  <a16:creationId xmlns:a16="http://schemas.microsoft.com/office/drawing/2014/main" id="{F5D80328-B073-4E44-B07C-112CF9A0E250}"/>
                </a:ext>
              </a:extLst>
            </p:cNvPr>
            <p:cNvSpPr txBox="1"/>
            <p:nvPr/>
          </p:nvSpPr>
          <p:spPr>
            <a:xfrm>
              <a:off x="1549927" y="1150942"/>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7.6 HU</a:t>
              </a:r>
            </a:p>
          </p:txBody>
        </p:sp>
      </p:grpSp>
      <p:sp>
        <p:nvSpPr>
          <p:cNvPr id="31" name="TextBox 30">
            <a:extLst>
              <a:ext uri="{FF2B5EF4-FFF2-40B4-BE49-F238E27FC236}">
                <a16:creationId xmlns:a16="http://schemas.microsoft.com/office/drawing/2014/main" id="{920EE5AF-F1B5-4BC4-8ECD-F29F51991171}"/>
              </a:ext>
            </a:extLst>
          </p:cNvPr>
          <p:cNvSpPr txBox="1"/>
          <p:nvPr/>
        </p:nvSpPr>
        <p:spPr>
          <a:xfrm>
            <a:off x="4273874"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7.8 HU</a:t>
            </a:r>
          </a:p>
        </p:txBody>
      </p:sp>
      <p:sp>
        <p:nvSpPr>
          <p:cNvPr id="39" name="TextBox 38">
            <a:extLst>
              <a:ext uri="{FF2B5EF4-FFF2-40B4-BE49-F238E27FC236}">
                <a16:creationId xmlns:a16="http://schemas.microsoft.com/office/drawing/2014/main" id="{1A51FE2C-7FE6-4CBD-9050-53DF7E65E99E}"/>
              </a:ext>
            </a:extLst>
          </p:cNvPr>
          <p:cNvSpPr txBox="1"/>
          <p:nvPr/>
        </p:nvSpPr>
        <p:spPr>
          <a:xfrm>
            <a:off x="6993716" y="1151247"/>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37.6 HU</a:t>
            </a:r>
          </a:p>
        </p:txBody>
      </p:sp>
      <p:sp>
        <p:nvSpPr>
          <p:cNvPr id="42" name="TextBox 41">
            <a:extLst>
              <a:ext uri="{FF2B5EF4-FFF2-40B4-BE49-F238E27FC236}">
                <a16:creationId xmlns:a16="http://schemas.microsoft.com/office/drawing/2014/main" id="{DC65EEC8-546F-40A2-8E27-9252C69FA93C}"/>
              </a:ext>
            </a:extLst>
          </p:cNvPr>
          <p:cNvSpPr txBox="1"/>
          <p:nvPr/>
        </p:nvSpPr>
        <p:spPr>
          <a:xfrm>
            <a:off x="9691222"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0.8 HU</a:t>
            </a:r>
            <a:br>
              <a:rPr lang="en-US" sz="1050" b="1" dirty="0">
                <a:solidFill>
                  <a:srgbClr val="FFFF00"/>
                </a:solidFill>
              </a:rPr>
            </a:br>
            <a:r>
              <a:rPr lang="en-US" sz="1050" b="1" dirty="0" err="1">
                <a:solidFill>
                  <a:srgbClr val="FFFF00"/>
                </a:solidFill>
              </a:rPr>
              <a:t>s.d.</a:t>
            </a:r>
            <a:r>
              <a:rPr lang="en-US" sz="1050" b="1" dirty="0">
                <a:solidFill>
                  <a:srgbClr val="FFFF00"/>
                </a:solidFill>
              </a:rPr>
              <a:t> = 37.3 HU</a:t>
            </a:r>
          </a:p>
        </p:txBody>
      </p:sp>
      <p:sp>
        <p:nvSpPr>
          <p:cNvPr id="52" name="TextBox 51">
            <a:extLst>
              <a:ext uri="{FF2B5EF4-FFF2-40B4-BE49-F238E27FC236}">
                <a16:creationId xmlns:a16="http://schemas.microsoft.com/office/drawing/2014/main" id="{40EB0743-990A-4A82-81CC-C639289C9790}"/>
              </a:ext>
            </a:extLst>
          </p:cNvPr>
          <p:cNvSpPr txBox="1"/>
          <p:nvPr/>
        </p:nvSpPr>
        <p:spPr>
          <a:xfrm>
            <a:off x="1553430" y="3219329"/>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8.2 HU</a:t>
            </a:r>
          </a:p>
        </p:txBody>
      </p:sp>
      <p:sp>
        <p:nvSpPr>
          <p:cNvPr id="67" name="TextBox 66">
            <a:extLst>
              <a:ext uri="{FF2B5EF4-FFF2-40B4-BE49-F238E27FC236}">
                <a16:creationId xmlns:a16="http://schemas.microsoft.com/office/drawing/2014/main" id="{3DC3F3E4-7315-4EDC-8350-5530F3FEC057}"/>
              </a:ext>
            </a:extLst>
          </p:cNvPr>
          <p:cNvSpPr txBox="1"/>
          <p:nvPr/>
        </p:nvSpPr>
        <p:spPr>
          <a:xfrm>
            <a:off x="4252634" y="3229947"/>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9.0 HU</a:t>
            </a:r>
          </a:p>
        </p:txBody>
      </p:sp>
      <p:sp>
        <p:nvSpPr>
          <p:cNvPr id="70" name="TextBox 69">
            <a:extLst>
              <a:ext uri="{FF2B5EF4-FFF2-40B4-BE49-F238E27FC236}">
                <a16:creationId xmlns:a16="http://schemas.microsoft.com/office/drawing/2014/main" id="{952EAD2D-4904-4A0A-B0F7-616052F0B992}"/>
              </a:ext>
            </a:extLst>
          </p:cNvPr>
          <p:cNvSpPr txBox="1"/>
          <p:nvPr/>
        </p:nvSpPr>
        <p:spPr>
          <a:xfrm>
            <a:off x="6989382" y="3222972"/>
            <a:ext cx="1027548" cy="323165"/>
          </a:xfrm>
          <a:prstGeom prst="rect">
            <a:avLst/>
          </a:prstGeom>
          <a:noFill/>
        </p:spPr>
        <p:txBody>
          <a:bodyPr wrap="square" lIns="0" tIns="0" rIns="0" bIns="0" rtlCol="0">
            <a:spAutoFit/>
          </a:bodyPr>
          <a:lstStyle/>
          <a:p>
            <a:pPr algn="ctr"/>
            <a:r>
              <a:rPr lang="en-US" sz="1050" b="1" dirty="0">
                <a:solidFill>
                  <a:srgbClr val="FFFF00"/>
                </a:solidFill>
              </a:rPr>
              <a:t>Mean = 0.5 HU</a:t>
            </a:r>
            <a:br>
              <a:rPr lang="en-US" sz="1050" b="1" dirty="0">
                <a:solidFill>
                  <a:srgbClr val="FFFF00"/>
                </a:solidFill>
              </a:rPr>
            </a:br>
            <a:r>
              <a:rPr lang="en-US" sz="1050" b="1" dirty="0" err="1">
                <a:solidFill>
                  <a:srgbClr val="FFFF00"/>
                </a:solidFill>
              </a:rPr>
              <a:t>s.d.</a:t>
            </a:r>
            <a:r>
              <a:rPr lang="en-US" sz="1050" b="1" dirty="0">
                <a:solidFill>
                  <a:srgbClr val="FFFF00"/>
                </a:solidFill>
              </a:rPr>
              <a:t> = 40.7 HU</a:t>
            </a:r>
          </a:p>
        </p:txBody>
      </p:sp>
      <p:sp>
        <p:nvSpPr>
          <p:cNvPr id="73" name="TextBox 72">
            <a:extLst>
              <a:ext uri="{FF2B5EF4-FFF2-40B4-BE49-F238E27FC236}">
                <a16:creationId xmlns:a16="http://schemas.microsoft.com/office/drawing/2014/main" id="{4AA9FB96-A256-4CEC-812E-0C66A9B9C046}"/>
              </a:ext>
            </a:extLst>
          </p:cNvPr>
          <p:cNvSpPr txBox="1"/>
          <p:nvPr/>
        </p:nvSpPr>
        <p:spPr>
          <a:xfrm>
            <a:off x="9726611" y="3215239"/>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39.9 HU</a:t>
            </a:r>
          </a:p>
        </p:txBody>
      </p:sp>
      <p:sp>
        <p:nvSpPr>
          <p:cNvPr id="76" name="TextBox 75">
            <a:extLst>
              <a:ext uri="{FF2B5EF4-FFF2-40B4-BE49-F238E27FC236}">
                <a16:creationId xmlns:a16="http://schemas.microsoft.com/office/drawing/2014/main" id="{12F321B7-280F-4003-A585-39EBD5AF193A}"/>
              </a:ext>
            </a:extLst>
          </p:cNvPr>
          <p:cNvSpPr txBox="1"/>
          <p:nvPr/>
        </p:nvSpPr>
        <p:spPr>
          <a:xfrm>
            <a:off x="1558595" y="528512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6.2 HU</a:t>
            </a:r>
          </a:p>
        </p:txBody>
      </p:sp>
      <p:sp>
        <p:nvSpPr>
          <p:cNvPr id="79" name="TextBox 78">
            <a:extLst>
              <a:ext uri="{FF2B5EF4-FFF2-40B4-BE49-F238E27FC236}">
                <a16:creationId xmlns:a16="http://schemas.microsoft.com/office/drawing/2014/main" id="{025213BF-9994-4C00-BFDA-BF3B34730A68}"/>
              </a:ext>
            </a:extLst>
          </p:cNvPr>
          <p:cNvSpPr txBox="1"/>
          <p:nvPr/>
        </p:nvSpPr>
        <p:spPr>
          <a:xfrm>
            <a:off x="4278208" y="530559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6.5 HU</a:t>
            </a:r>
          </a:p>
        </p:txBody>
      </p:sp>
      <p:sp>
        <p:nvSpPr>
          <p:cNvPr id="82" name="TextBox 81">
            <a:extLst>
              <a:ext uri="{FF2B5EF4-FFF2-40B4-BE49-F238E27FC236}">
                <a16:creationId xmlns:a16="http://schemas.microsoft.com/office/drawing/2014/main" id="{4CEC59DA-EB2F-48B0-ACD4-02B3858FA990}"/>
              </a:ext>
            </a:extLst>
          </p:cNvPr>
          <p:cNvSpPr txBox="1"/>
          <p:nvPr/>
        </p:nvSpPr>
        <p:spPr>
          <a:xfrm>
            <a:off x="7010580" y="5307213"/>
            <a:ext cx="1027548" cy="323165"/>
          </a:xfrm>
          <a:prstGeom prst="rect">
            <a:avLst/>
          </a:prstGeom>
          <a:noFill/>
        </p:spPr>
        <p:txBody>
          <a:bodyPr wrap="square" lIns="0" tIns="0" rIns="0" bIns="0" rtlCol="0">
            <a:spAutoFit/>
          </a:bodyPr>
          <a:lstStyle/>
          <a:p>
            <a:pPr algn="ctr"/>
            <a:r>
              <a:rPr lang="en-US" sz="1050" b="1" dirty="0">
                <a:solidFill>
                  <a:srgbClr val="FFFF00"/>
                </a:solidFill>
              </a:rPr>
              <a:t>Mean = -0.5 HU</a:t>
            </a:r>
            <a:br>
              <a:rPr lang="en-US" sz="1050" b="1" dirty="0">
                <a:solidFill>
                  <a:srgbClr val="FFFF00"/>
                </a:solidFill>
              </a:rPr>
            </a:br>
            <a:r>
              <a:rPr lang="en-US" sz="1050" b="1" dirty="0" err="1">
                <a:solidFill>
                  <a:srgbClr val="FFFF00"/>
                </a:solidFill>
              </a:rPr>
              <a:t>s.d.</a:t>
            </a:r>
            <a:r>
              <a:rPr lang="en-US" sz="1050" b="1" dirty="0">
                <a:solidFill>
                  <a:srgbClr val="FFFF00"/>
                </a:solidFill>
              </a:rPr>
              <a:t> = 34.1 HU</a:t>
            </a:r>
          </a:p>
        </p:txBody>
      </p:sp>
      <p:sp>
        <p:nvSpPr>
          <p:cNvPr id="85" name="TextBox 84">
            <a:extLst>
              <a:ext uri="{FF2B5EF4-FFF2-40B4-BE49-F238E27FC236}">
                <a16:creationId xmlns:a16="http://schemas.microsoft.com/office/drawing/2014/main" id="{5EEE28E0-0C17-42AC-BEBB-DF0D4B360840}"/>
              </a:ext>
            </a:extLst>
          </p:cNvPr>
          <p:cNvSpPr txBox="1"/>
          <p:nvPr/>
        </p:nvSpPr>
        <p:spPr>
          <a:xfrm>
            <a:off x="9686888" y="5312385"/>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34.7 HU</a:t>
            </a:r>
          </a:p>
        </p:txBody>
      </p:sp>
    </p:spTree>
    <p:extLst>
      <p:ext uri="{BB962C8B-B14F-4D97-AF65-F5344CB8AC3E}">
        <p14:creationId xmlns:p14="http://schemas.microsoft.com/office/powerpoint/2010/main" val="242668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501029" cy="413181"/>
          </a:xfrm>
        </p:spPr>
        <p:txBody>
          <a:bodyPr/>
          <a:lstStyle/>
          <a:p>
            <a:pPr>
              <a:lnSpc>
                <a:spcPct val="70000"/>
              </a:lnSpc>
            </a:pPr>
            <a:r>
              <a:rPr lang="en-US" b="1" dirty="0"/>
              <a:t>Noise evaluation – 100 mA, spectrum-specific mu</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473139" y="328335"/>
            <a:ext cx="95485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No noise</a:t>
            </a:r>
          </a:p>
        </p:txBody>
      </p:sp>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281797" y="1410718"/>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Polyenergetic</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281796" y="5603352"/>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Monoenergetic</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6661838" y="325074"/>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noise</a:t>
            </a:r>
          </a:p>
        </p:txBody>
      </p:sp>
      <p:sp>
        <p:nvSpPr>
          <p:cNvPr id="61" name="Title 3">
            <a:extLst>
              <a:ext uri="{FF2B5EF4-FFF2-40B4-BE49-F238E27FC236}">
                <a16:creationId xmlns:a16="http://schemas.microsoft.com/office/drawing/2014/main" id="{E07BF7B0-9A0B-4015-9313-7B6459C1AC00}"/>
              </a:ext>
            </a:extLst>
          </p:cNvPr>
          <p:cNvSpPr txBox="1">
            <a:spLocks/>
          </p:cNvSpPr>
          <p:nvPr/>
        </p:nvSpPr>
        <p:spPr>
          <a:xfrm>
            <a:off x="8613084" y="325074"/>
            <a:ext cx="2996613"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&amp; electronic noise</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0381" y="669785"/>
            <a:ext cx="2736316" cy="2010089"/>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3921679" y="321403"/>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Electronic noise</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81797" y="3316166"/>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 energy bin</a:t>
            </a:r>
          </a:p>
        </p:txBody>
      </p:sp>
      <p:pic>
        <p:nvPicPr>
          <p:cNvPr id="16" name="Picture 15">
            <a:extLst>
              <a:ext uri="{FF2B5EF4-FFF2-40B4-BE49-F238E27FC236}">
                <a16:creationId xmlns:a16="http://schemas.microsoft.com/office/drawing/2014/main" id="{0C85B0A3-09D9-4CD6-8349-FB63CCEC7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0730" y="2737414"/>
            <a:ext cx="2695611" cy="2008749"/>
          </a:xfrm>
          <a:prstGeom prst="rect">
            <a:avLst/>
          </a:prstGeom>
        </p:spPr>
      </p:pic>
      <p:pic>
        <p:nvPicPr>
          <p:cNvPr id="17" name="Picture 16">
            <a:extLst>
              <a:ext uri="{FF2B5EF4-FFF2-40B4-BE49-F238E27FC236}">
                <a16:creationId xmlns:a16="http://schemas.microsoft.com/office/drawing/2014/main" id="{A37F86DC-6AED-446E-B779-CD59CC01C4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0378" y="4811698"/>
            <a:ext cx="2736316" cy="2010090"/>
          </a:xfrm>
          <a:prstGeom prst="rect">
            <a:avLst/>
          </a:prstGeom>
        </p:spPr>
      </p:pic>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11252" y="669782"/>
            <a:ext cx="2736316" cy="201009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49978" y="669781"/>
            <a:ext cx="2700620" cy="1980739"/>
          </a:xfrm>
          <a:prstGeom prst="rect">
            <a:avLst/>
          </a:prstGeom>
        </p:spPr>
      </p:pic>
      <p:pic>
        <p:nvPicPr>
          <p:cNvPr id="20" name="Picture 19">
            <a:extLst>
              <a:ext uri="{FF2B5EF4-FFF2-40B4-BE49-F238E27FC236}">
                <a16:creationId xmlns:a16="http://schemas.microsoft.com/office/drawing/2014/main" id="{C0AE415F-D2AC-4DDC-8CC6-83125EA3CC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822666" y="671367"/>
            <a:ext cx="2736317" cy="2006920"/>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406342" y="2752314"/>
            <a:ext cx="2695611" cy="2008749"/>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42656" y="2753921"/>
            <a:ext cx="2695612" cy="2005535"/>
          </a:xfrm>
          <a:prstGeom prst="rect">
            <a:avLst/>
          </a:prstGeom>
        </p:spPr>
      </p:pic>
      <p:pic>
        <p:nvPicPr>
          <p:cNvPr id="26" name="Picture 25">
            <a:extLst>
              <a:ext uri="{FF2B5EF4-FFF2-40B4-BE49-F238E27FC236}">
                <a16:creationId xmlns:a16="http://schemas.microsoft.com/office/drawing/2014/main" id="{D3B2DD87-A18C-4B67-A3F6-FC0130DA1E4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883911" y="2753921"/>
            <a:ext cx="2695612" cy="2005535"/>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411253" y="4826598"/>
            <a:ext cx="2736316" cy="2010090"/>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147570" y="4828183"/>
            <a:ext cx="2736317" cy="2006920"/>
          </a:xfrm>
          <a:prstGeom prst="rect">
            <a:avLst/>
          </a:prstGeom>
        </p:spPr>
      </p:pic>
      <p:pic>
        <p:nvPicPr>
          <p:cNvPr id="30" name="Picture 29">
            <a:extLst>
              <a:ext uri="{FF2B5EF4-FFF2-40B4-BE49-F238E27FC236}">
                <a16:creationId xmlns:a16="http://schemas.microsoft.com/office/drawing/2014/main" id="{8B6307E4-5C9F-4B45-9BBA-58DAC0E1A7A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822667" y="4828180"/>
            <a:ext cx="2736317" cy="2006920"/>
          </a:xfrm>
          <a:prstGeom prst="rect">
            <a:avLst/>
          </a:prstGeom>
        </p:spPr>
      </p:pic>
      <p:sp>
        <p:nvSpPr>
          <p:cNvPr id="3" name="TextBox 2">
            <a:extLst>
              <a:ext uri="{FF2B5EF4-FFF2-40B4-BE49-F238E27FC236}">
                <a16:creationId xmlns:a16="http://schemas.microsoft.com/office/drawing/2014/main" id="{F5D80328-B073-4E44-B07C-112CF9A0E250}"/>
              </a:ext>
            </a:extLst>
          </p:cNvPr>
          <p:cNvSpPr txBox="1"/>
          <p:nvPr/>
        </p:nvSpPr>
        <p:spPr>
          <a:xfrm>
            <a:off x="1549927" y="1150942"/>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7.8 HU</a:t>
            </a:r>
          </a:p>
        </p:txBody>
      </p:sp>
      <p:sp>
        <p:nvSpPr>
          <p:cNvPr id="31" name="TextBox 30">
            <a:extLst>
              <a:ext uri="{FF2B5EF4-FFF2-40B4-BE49-F238E27FC236}">
                <a16:creationId xmlns:a16="http://schemas.microsoft.com/office/drawing/2014/main" id="{920EE5AF-F1B5-4BC4-8ECD-F29F51991171}"/>
              </a:ext>
            </a:extLst>
          </p:cNvPr>
          <p:cNvSpPr txBox="1"/>
          <p:nvPr/>
        </p:nvSpPr>
        <p:spPr>
          <a:xfrm>
            <a:off x="4273874"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13.1 HU</a:t>
            </a:r>
          </a:p>
        </p:txBody>
      </p:sp>
      <p:sp>
        <p:nvSpPr>
          <p:cNvPr id="39" name="TextBox 38">
            <a:extLst>
              <a:ext uri="{FF2B5EF4-FFF2-40B4-BE49-F238E27FC236}">
                <a16:creationId xmlns:a16="http://schemas.microsoft.com/office/drawing/2014/main" id="{1A51FE2C-7FE6-4CBD-9050-53DF7E65E99E}"/>
              </a:ext>
            </a:extLst>
          </p:cNvPr>
          <p:cNvSpPr txBox="1"/>
          <p:nvPr/>
        </p:nvSpPr>
        <p:spPr>
          <a:xfrm>
            <a:off x="6993716" y="1151247"/>
            <a:ext cx="1027548" cy="323165"/>
          </a:xfrm>
          <a:prstGeom prst="rect">
            <a:avLst/>
          </a:prstGeom>
          <a:noFill/>
        </p:spPr>
        <p:txBody>
          <a:bodyPr wrap="square" lIns="0" tIns="0" rIns="0" bIns="0" rtlCol="0">
            <a:spAutoFit/>
          </a:bodyPr>
          <a:lstStyle/>
          <a:p>
            <a:pPr algn="ctr"/>
            <a:r>
              <a:rPr lang="en-US" sz="1050" b="1" dirty="0">
                <a:solidFill>
                  <a:srgbClr val="FFFF00"/>
                </a:solidFill>
              </a:rPr>
              <a:t>Mean = 0.9 HU</a:t>
            </a:r>
            <a:br>
              <a:rPr lang="en-US" sz="1050" b="1" dirty="0">
                <a:solidFill>
                  <a:srgbClr val="FFFF00"/>
                </a:solidFill>
              </a:rPr>
            </a:br>
            <a:r>
              <a:rPr lang="en-US" sz="1050" b="1" dirty="0" err="1">
                <a:solidFill>
                  <a:srgbClr val="FFFF00"/>
                </a:solidFill>
              </a:rPr>
              <a:t>s.d.</a:t>
            </a:r>
            <a:r>
              <a:rPr lang="en-US" sz="1050" b="1" dirty="0">
                <a:solidFill>
                  <a:srgbClr val="FFFF00"/>
                </a:solidFill>
              </a:rPr>
              <a:t> = 66.4 HU</a:t>
            </a:r>
          </a:p>
        </p:txBody>
      </p:sp>
      <p:sp>
        <p:nvSpPr>
          <p:cNvPr id="42" name="TextBox 41">
            <a:extLst>
              <a:ext uri="{FF2B5EF4-FFF2-40B4-BE49-F238E27FC236}">
                <a16:creationId xmlns:a16="http://schemas.microsoft.com/office/drawing/2014/main" id="{DC65EEC8-546F-40A2-8E27-9252C69FA93C}"/>
              </a:ext>
            </a:extLst>
          </p:cNvPr>
          <p:cNvSpPr txBox="1"/>
          <p:nvPr/>
        </p:nvSpPr>
        <p:spPr>
          <a:xfrm>
            <a:off x="9691222"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65.9 HU</a:t>
            </a:r>
          </a:p>
        </p:txBody>
      </p:sp>
      <p:sp>
        <p:nvSpPr>
          <p:cNvPr id="52" name="TextBox 51">
            <a:extLst>
              <a:ext uri="{FF2B5EF4-FFF2-40B4-BE49-F238E27FC236}">
                <a16:creationId xmlns:a16="http://schemas.microsoft.com/office/drawing/2014/main" id="{40EB0743-990A-4A82-81CC-C639289C9790}"/>
              </a:ext>
            </a:extLst>
          </p:cNvPr>
          <p:cNvSpPr txBox="1"/>
          <p:nvPr/>
        </p:nvSpPr>
        <p:spPr>
          <a:xfrm>
            <a:off x="1553430" y="3219329"/>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6.5 HU</a:t>
            </a:r>
          </a:p>
        </p:txBody>
      </p:sp>
      <p:sp>
        <p:nvSpPr>
          <p:cNvPr id="67" name="TextBox 66">
            <a:extLst>
              <a:ext uri="{FF2B5EF4-FFF2-40B4-BE49-F238E27FC236}">
                <a16:creationId xmlns:a16="http://schemas.microsoft.com/office/drawing/2014/main" id="{3DC3F3E4-7315-4EDC-8350-5530F3FEC057}"/>
              </a:ext>
            </a:extLst>
          </p:cNvPr>
          <p:cNvSpPr txBox="1"/>
          <p:nvPr/>
        </p:nvSpPr>
        <p:spPr>
          <a:xfrm>
            <a:off x="4252634" y="3229947"/>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20.2 HU</a:t>
            </a:r>
          </a:p>
        </p:txBody>
      </p:sp>
      <p:sp>
        <p:nvSpPr>
          <p:cNvPr id="70" name="TextBox 69">
            <a:extLst>
              <a:ext uri="{FF2B5EF4-FFF2-40B4-BE49-F238E27FC236}">
                <a16:creationId xmlns:a16="http://schemas.microsoft.com/office/drawing/2014/main" id="{952EAD2D-4904-4A0A-B0F7-616052F0B992}"/>
              </a:ext>
            </a:extLst>
          </p:cNvPr>
          <p:cNvSpPr txBox="1"/>
          <p:nvPr/>
        </p:nvSpPr>
        <p:spPr>
          <a:xfrm>
            <a:off x="6989382" y="3222972"/>
            <a:ext cx="1027548" cy="323165"/>
          </a:xfrm>
          <a:prstGeom prst="rect">
            <a:avLst/>
          </a:prstGeom>
          <a:noFill/>
        </p:spPr>
        <p:txBody>
          <a:bodyPr wrap="square" lIns="0" tIns="0" rIns="0" bIns="0" rtlCol="0">
            <a:spAutoFit/>
          </a:bodyPr>
          <a:lstStyle/>
          <a:p>
            <a:pPr algn="ctr"/>
            <a:r>
              <a:rPr lang="en-US" sz="1050" b="1" dirty="0">
                <a:solidFill>
                  <a:srgbClr val="FFFF00"/>
                </a:solidFill>
              </a:rPr>
              <a:t>Mean = 1.4 HU</a:t>
            </a:r>
            <a:br>
              <a:rPr lang="en-US" sz="1050" b="1" dirty="0">
                <a:solidFill>
                  <a:srgbClr val="FFFF00"/>
                </a:solidFill>
              </a:rPr>
            </a:br>
            <a:r>
              <a:rPr lang="en-US" sz="1050" b="1" dirty="0" err="1">
                <a:solidFill>
                  <a:srgbClr val="FFFF00"/>
                </a:solidFill>
              </a:rPr>
              <a:t>s.d.</a:t>
            </a:r>
            <a:r>
              <a:rPr lang="en-US" sz="1050" b="1" dirty="0">
                <a:solidFill>
                  <a:srgbClr val="FFFF00"/>
                </a:solidFill>
              </a:rPr>
              <a:t> = 69.7 HU</a:t>
            </a:r>
          </a:p>
        </p:txBody>
      </p:sp>
      <p:sp>
        <p:nvSpPr>
          <p:cNvPr id="73" name="TextBox 72">
            <a:extLst>
              <a:ext uri="{FF2B5EF4-FFF2-40B4-BE49-F238E27FC236}">
                <a16:creationId xmlns:a16="http://schemas.microsoft.com/office/drawing/2014/main" id="{4AA9FB96-A256-4CEC-812E-0C66A9B9C046}"/>
              </a:ext>
            </a:extLst>
          </p:cNvPr>
          <p:cNvSpPr txBox="1"/>
          <p:nvPr/>
        </p:nvSpPr>
        <p:spPr>
          <a:xfrm>
            <a:off x="9726611" y="3215239"/>
            <a:ext cx="1027548" cy="323165"/>
          </a:xfrm>
          <a:prstGeom prst="rect">
            <a:avLst/>
          </a:prstGeom>
          <a:noFill/>
        </p:spPr>
        <p:txBody>
          <a:bodyPr wrap="square" lIns="0" tIns="0" rIns="0" bIns="0" rtlCol="0">
            <a:spAutoFit/>
          </a:bodyPr>
          <a:lstStyle/>
          <a:p>
            <a:pPr algn="ctr"/>
            <a:r>
              <a:rPr lang="en-US" sz="1050" b="1" dirty="0">
                <a:solidFill>
                  <a:srgbClr val="FFFF00"/>
                </a:solidFill>
              </a:rPr>
              <a:t>Mean = -1.4 HU</a:t>
            </a:r>
            <a:br>
              <a:rPr lang="en-US" sz="1050" b="1" dirty="0">
                <a:solidFill>
                  <a:srgbClr val="FFFF00"/>
                </a:solidFill>
              </a:rPr>
            </a:br>
            <a:r>
              <a:rPr lang="en-US" sz="1050" b="1" dirty="0" err="1">
                <a:solidFill>
                  <a:srgbClr val="FFFF00"/>
                </a:solidFill>
              </a:rPr>
              <a:t>s.d.</a:t>
            </a:r>
            <a:r>
              <a:rPr lang="en-US" sz="1050" b="1" dirty="0">
                <a:solidFill>
                  <a:srgbClr val="FFFF00"/>
                </a:solidFill>
              </a:rPr>
              <a:t> = 70.1 HU</a:t>
            </a:r>
          </a:p>
        </p:txBody>
      </p:sp>
      <p:sp>
        <p:nvSpPr>
          <p:cNvPr id="76" name="TextBox 75">
            <a:extLst>
              <a:ext uri="{FF2B5EF4-FFF2-40B4-BE49-F238E27FC236}">
                <a16:creationId xmlns:a16="http://schemas.microsoft.com/office/drawing/2014/main" id="{12F321B7-280F-4003-A585-39EBD5AF193A}"/>
              </a:ext>
            </a:extLst>
          </p:cNvPr>
          <p:cNvSpPr txBox="1"/>
          <p:nvPr/>
        </p:nvSpPr>
        <p:spPr>
          <a:xfrm>
            <a:off x="1558595" y="528512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5.3 HU</a:t>
            </a:r>
          </a:p>
        </p:txBody>
      </p:sp>
      <p:sp>
        <p:nvSpPr>
          <p:cNvPr id="79" name="TextBox 78">
            <a:extLst>
              <a:ext uri="{FF2B5EF4-FFF2-40B4-BE49-F238E27FC236}">
                <a16:creationId xmlns:a16="http://schemas.microsoft.com/office/drawing/2014/main" id="{025213BF-9994-4C00-BFDA-BF3B34730A68}"/>
              </a:ext>
            </a:extLst>
          </p:cNvPr>
          <p:cNvSpPr txBox="1"/>
          <p:nvPr/>
        </p:nvSpPr>
        <p:spPr>
          <a:xfrm>
            <a:off x="4278208" y="5305596"/>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12.8 HU</a:t>
            </a:r>
          </a:p>
        </p:txBody>
      </p:sp>
      <p:sp>
        <p:nvSpPr>
          <p:cNvPr id="82" name="TextBox 81">
            <a:extLst>
              <a:ext uri="{FF2B5EF4-FFF2-40B4-BE49-F238E27FC236}">
                <a16:creationId xmlns:a16="http://schemas.microsoft.com/office/drawing/2014/main" id="{4CEC59DA-EB2F-48B0-ACD4-02B3858FA990}"/>
              </a:ext>
            </a:extLst>
          </p:cNvPr>
          <p:cNvSpPr txBox="1"/>
          <p:nvPr/>
        </p:nvSpPr>
        <p:spPr>
          <a:xfrm>
            <a:off x="7010580" y="5307213"/>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60.7 HU</a:t>
            </a:r>
          </a:p>
        </p:txBody>
      </p:sp>
      <p:sp>
        <p:nvSpPr>
          <p:cNvPr id="85" name="TextBox 84">
            <a:extLst>
              <a:ext uri="{FF2B5EF4-FFF2-40B4-BE49-F238E27FC236}">
                <a16:creationId xmlns:a16="http://schemas.microsoft.com/office/drawing/2014/main" id="{5EEE28E0-0C17-42AC-BEBB-DF0D4B360840}"/>
              </a:ext>
            </a:extLst>
          </p:cNvPr>
          <p:cNvSpPr txBox="1"/>
          <p:nvPr/>
        </p:nvSpPr>
        <p:spPr>
          <a:xfrm>
            <a:off x="9686888" y="5312385"/>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62.4 HU</a:t>
            </a:r>
          </a:p>
        </p:txBody>
      </p:sp>
      <p:sp>
        <p:nvSpPr>
          <p:cNvPr id="37" name="Rectangle 36">
            <a:extLst>
              <a:ext uri="{FF2B5EF4-FFF2-40B4-BE49-F238E27FC236}">
                <a16:creationId xmlns:a16="http://schemas.microsoft.com/office/drawing/2014/main" id="{CBE0501D-E25E-419F-9BE3-918BDA90C1FF}"/>
              </a:ext>
            </a:extLst>
          </p:cNvPr>
          <p:cNvSpPr/>
          <p:nvPr/>
        </p:nvSpPr>
        <p:spPr>
          <a:xfrm>
            <a:off x="1987004" y="1559442"/>
            <a:ext cx="146596" cy="3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389233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
            <a:extLst>
              <a:ext uri="{FF2B5EF4-FFF2-40B4-BE49-F238E27FC236}">
                <a16:creationId xmlns:a16="http://schemas.microsoft.com/office/drawing/2014/main" id="{F858E38F-349E-4862-B465-DFEACD3C84D7}"/>
              </a:ext>
            </a:extLst>
          </p:cNvPr>
          <p:cNvSpPr txBox="1">
            <a:spLocks/>
          </p:cNvSpPr>
          <p:nvPr/>
        </p:nvSpPr>
        <p:spPr>
          <a:xfrm>
            <a:off x="1473139" y="328335"/>
            <a:ext cx="95485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No noise</a:t>
            </a:r>
          </a:p>
        </p:txBody>
      </p:sp>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281797" y="1410718"/>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Polyenergetic</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281796" y="5603352"/>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Monoenergetic</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6661838" y="325074"/>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noise</a:t>
            </a:r>
          </a:p>
        </p:txBody>
      </p:sp>
      <p:sp>
        <p:nvSpPr>
          <p:cNvPr id="61" name="Title 3">
            <a:extLst>
              <a:ext uri="{FF2B5EF4-FFF2-40B4-BE49-F238E27FC236}">
                <a16:creationId xmlns:a16="http://schemas.microsoft.com/office/drawing/2014/main" id="{E07BF7B0-9A0B-4015-9313-7B6459C1AC00}"/>
              </a:ext>
            </a:extLst>
          </p:cNvPr>
          <p:cNvSpPr txBox="1">
            <a:spLocks/>
          </p:cNvSpPr>
          <p:nvPr/>
        </p:nvSpPr>
        <p:spPr>
          <a:xfrm>
            <a:off x="8613084" y="325074"/>
            <a:ext cx="2996613"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&amp; electronic noise</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0381" y="669785"/>
            <a:ext cx="2736316" cy="2010089"/>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3921679" y="321403"/>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Electronic noise</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81797" y="3316166"/>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 energy bin</a:t>
            </a:r>
          </a:p>
        </p:txBody>
      </p:sp>
      <p:pic>
        <p:nvPicPr>
          <p:cNvPr id="16" name="Picture 15">
            <a:extLst>
              <a:ext uri="{FF2B5EF4-FFF2-40B4-BE49-F238E27FC236}">
                <a16:creationId xmlns:a16="http://schemas.microsoft.com/office/drawing/2014/main" id="{0C85B0A3-09D9-4CD6-8349-FB63CCEC7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0730" y="2737414"/>
            <a:ext cx="2695611" cy="2008749"/>
          </a:xfrm>
          <a:prstGeom prst="rect">
            <a:avLst/>
          </a:prstGeom>
        </p:spPr>
      </p:pic>
      <p:pic>
        <p:nvPicPr>
          <p:cNvPr id="17" name="Picture 16">
            <a:extLst>
              <a:ext uri="{FF2B5EF4-FFF2-40B4-BE49-F238E27FC236}">
                <a16:creationId xmlns:a16="http://schemas.microsoft.com/office/drawing/2014/main" id="{A37F86DC-6AED-446E-B779-CD59CC01C4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0378" y="4811698"/>
            <a:ext cx="2736316" cy="2010090"/>
          </a:xfrm>
          <a:prstGeom prst="rect">
            <a:avLst/>
          </a:prstGeom>
        </p:spPr>
      </p:pic>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11252" y="669782"/>
            <a:ext cx="2736316" cy="2010089"/>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49978" y="669781"/>
            <a:ext cx="2700620" cy="1980739"/>
          </a:xfrm>
          <a:prstGeom prst="rect">
            <a:avLst/>
          </a:prstGeom>
        </p:spPr>
      </p:pic>
      <p:pic>
        <p:nvPicPr>
          <p:cNvPr id="20" name="Picture 19">
            <a:extLst>
              <a:ext uri="{FF2B5EF4-FFF2-40B4-BE49-F238E27FC236}">
                <a16:creationId xmlns:a16="http://schemas.microsoft.com/office/drawing/2014/main" id="{C0AE415F-D2AC-4DDC-8CC6-83125EA3CC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822666" y="671367"/>
            <a:ext cx="2736316" cy="2006920"/>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406342" y="2752314"/>
            <a:ext cx="2695611" cy="2008749"/>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42656" y="2753921"/>
            <a:ext cx="2695612" cy="2005535"/>
          </a:xfrm>
          <a:prstGeom prst="rect">
            <a:avLst/>
          </a:prstGeom>
        </p:spPr>
      </p:pic>
      <p:pic>
        <p:nvPicPr>
          <p:cNvPr id="26" name="Picture 25">
            <a:extLst>
              <a:ext uri="{FF2B5EF4-FFF2-40B4-BE49-F238E27FC236}">
                <a16:creationId xmlns:a16="http://schemas.microsoft.com/office/drawing/2014/main" id="{D3B2DD87-A18C-4B67-A3F6-FC0130DA1E4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883911" y="2753921"/>
            <a:ext cx="2695612" cy="2005535"/>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411253" y="4826598"/>
            <a:ext cx="2736316" cy="2010090"/>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147570" y="4828183"/>
            <a:ext cx="2736317" cy="2006920"/>
          </a:xfrm>
          <a:prstGeom prst="rect">
            <a:avLst/>
          </a:prstGeom>
        </p:spPr>
      </p:pic>
      <p:pic>
        <p:nvPicPr>
          <p:cNvPr id="30" name="Picture 29">
            <a:extLst>
              <a:ext uri="{FF2B5EF4-FFF2-40B4-BE49-F238E27FC236}">
                <a16:creationId xmlns:a16="http://schemas.microsoft.com/office/drawing/2014/main" id="{8B6307E4-5C9F-4B45-9BBA-58DAC0E1A7A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822667" y="4828180"/>
            <a:ext cx="2736317" cy="2006920"/>
          </a:xfrm>
          <a:prstGeom prst="rect">
            <a:avLst/>
          </a:prstGeom>
        </p:spPr>
      </p:pic>
      <p:sp>
        <p:nvSpPr>
          <p:cNvPr id="3" name="TextBox 2">
            <a:extLst>
              <a:ext uri="{FF2B5EF4-FFF2-40B4-BE49-F238E27FC236}">
                <a16:creationId xmlns:a16="http://schemas.microsoft.com/office/drawing/2014/main" id="{F5D80328-B073-4E44-B07C-112CF9A0E250}"/>
              </a:ext>
            </a:extLst>
          </p:cNvPr>
          <p:cNvSpPr txBox="1"/>
          <p:nvPr/>
        </p:nvSpPr>
        <p:spPr>
          <a:xfrm>
            <a:off x="1549927" y="1150942"/>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7.8 HU</a:t>
            </a:r>
          </a:p>
        </p:txBody>
      </p:sp>
      <p:sp>
        <p:nvSpPr>
          <p:cNvPr id="31" name="TextBox 30">
            <a:extLst>
              <a:ext uri="{FF2B5EF4-FFF2-40B4-BE49-F238E27FC236}">
                <a16:creationId xmlns:a16="http://schemas.microsoft.com/office/drawing/2014/main" id="{920EE5AF-F1B5-4BC4-8ECD-F29F51991171}"/>
              </a:ext>
            </a:extLst>
          </p:cNvPr>
          <p:cNvSpPr txBox="1"/>
          <p:nvPr/>
        </p:nvSpPr>
        <p:spPr>
          <a:xfrm>
            <a:off x="4273874"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13.1 HU</a:t>
            </a:r>
          </a:p>
        </p:txBody>
      </p:sp>
      <p:sp>
        <p:nvSpPr>
          <p:cNvPr id="39" name="TextBox 38">
            <a:extLst>
              <a:ext uri="{FF2B5EF4-FFF2-40B4-BE49-F238E27FC236}">
                <a16:creationId xmlns:a16="http://schemas.microsoft.com/office/drawing/2014/main" id="{1A51FE2C-7FE6-4CBD-9050-53DF7E65E99E}"/>
              </a:ext>
            </a:extLst>
          </p:cNvPr>
          <p:cNvSpPr txBox="1"/>
          <p:nvPr/>
        </p:nvSpPr>
        <p:spPr>
          <a:xfrm>
            <a:off x="6993716" y="1151247"/>
            <a:ext cx="1027548" cy="323165"/>
          </a:xfrm>
          <a:prstGeom prst="rect">
            <a:avLst/>
          </a:prstGeom>
          <a:noFill/>
        </p:spPr>
        <p:txBody>
          <a:bodyPr wrap="square" lIns="0" tIns="0" rIns="0" bIns="0" rtlCol="0">
            <a:spAutoFit/>
          </a:bodyPr>
          <a:lstStyle/>
          <a:p>
            <a:pPr algn="ctr"/>
            <a:r>
              <a:rPr lang="en-US" sz="1050" b="1" dirty="0">
                <a:solidFill>
                  <a:srgbClr val="FFFF00"/>
                </a:solidFill>
              </a:rPr>
              <a:t>Mean = 0.9 HU</a:t>
            </a:r>
            <a:br>
              <a:rPr lang="en-US" sz="1050" b="1" dirty="0">
                <a:solidFill>
                  <a:srgbClr val="FFFF00"/>
                </a:solidFill>
              </a:rPr>
            </a:br>
            <a:r>
              <a:rPr lang="en-US" sz="1050" b="1" dirty="0" err="1">
                <a:solidFill>
                  <a:srgbClr val="FFFF00"/>
                </a:solidFill>
              </a:rPr>
              <a:t>s.d.</a:t>
            </a:r>
            <a:r>
              <a:rPr lang="en-US" sz="1050" b="1" dirty="0">
                <a:solidFill>
                  <a:srgbClr val="FFFF00"/>
                </a:solidFill>
              </a:rPr>
              <a:t> = 66.4 HU</a:t>
            </a:r>
          </a:p>
        </p:txBody>
      </p:sp>
      <p:sp>
        <p:nvSpPr>
          <p:cNvPr id="42" name="TextBox 41">
            <a:extLst>
              <a:ext uri="{FF2B5EF4-FFF2-40B4-BE49-F238E27FC236}">
                <a16:creationId xmlns:a16="http://schemas.microsoft.com/office/drawing/2014/main" id="{DC65EEC8-546F-40A2-8E27-9252C69FA93C}"/>
              </a:ext>
            </a:extLst>
          </p:cNvPr>
          <p:cNvSpPr txBox="1"/>
          <p:nvPr/>
        </p:nvSpPr>
        <p:spPr>
          <a:xfrm>
            <a:off x="9691222"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65.9 HU</a:t>
            </a:r>
          </a:p>
        </p:txBody>
      </p:sp>
      <p:sp>
        <p:nvSpPr>
          <p:cNvPr id="52" name="TextBox 51">
            <a:extLst>
              <a:ext uri="{FF2B5EF4-FFF2-40B4-BE49-F238E27FC236}">
                <a16:creationId xmlns:a16="http://schemas.microsoft.com/office/drawing/2014/main" id="{40EB0743-990A-4A82-81CC-C639289C9790}"/>
              </a:ext>
            </a:extLst>
          </p:cNvPr>
          <p:cNvSpPr txBox="1"/>
          <p:nvPr/>
        </p:nvSpPr>
        <p:spPr>
          <a:xfrm>
            <a:off x="1553430" y="3219329"/>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6.5 HU</a:t>
            </a:r>
          </a:p>
        </p:txBody>
      </p:sp>
      <p:sp>
        <p:nvSpPr>
          <p:cNvPr id="67" name="TextBox 66">
            <a:extLst>
              <a:ext uri="{FF2B5EF4-FFF2-40B4-BE49-F238E27FC236}">
                <a16:creationId xmlns:a16="http://schemas.microsoft.com/office/drawing/2014/main" id="{3DC3F3E4-7315-4EDC-8350-5530F3FEC057}"/>
              </a:ext>
            </a:extLst>
          </p:cNvPr>
          <p:cNvSpPr txBox="1"/>
          <p:nvPr/>
        </p:nvSpPr>
        <p:spPr>
          <a:xfrm>
            <a:off x="4252634" y="3229947"/>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20.2 HU</a:t>
            </a:r>
          </a:p>
        </p:txBody>
      </p:sp>
      <p:sp>
        <p:nvSpPr>
          <p:cNvPr id="70" name="TextBox 69">
            <a:extLst>
              <a:ext uri="{FF2B5EF4-FFF2-40B4-BE49-F238E27FC236}">
                <a16:creationId xmlns:a16="http://schemas.microsoft.com/office/drawing/2014/main" id="{952EAD2D-4904-4A0A-B0F7-616052F0B992}"/>
              </a:ext>
            </a:extLst>
          </p:cNvPr>
          <p:cNvSpPr txBox="1"/>
          <p:nvPr/>
        </p:nvSpPr>
        <p:spPr>
          <a:xfrm>
            <a:off x="6989382" y="3222972"/>
            <a:ext cx="1027548" cy="323165"/>
          </a:xfrm>
          <a:prstGeom prst="rect">
            <a:avLst/>
          </a:prstGeom>
          <a:noFill/>
        </p:spPr>
        <p:txBody>
          <a:bodyPr wrap="square" lIns="0" tIns="0" rIns="0" bIns="0" rtlCol="0">
            <a:spAutoFit/>
          </a:bodyPr>
          <a:lstStyle/>
          <a:p>
            <a:pPr algn="ctr"/>
            <a:r>
              <a:rPr lang="en-US" sz="1050" b="1" dirty="0">
                <a:solidFill>
                  <a:srgbClr val="FFFF00"/>
                </a:solidFill>
              </a:rPr>
              <a:t>Mean = 1.4 HU</a:t>
            </a:r>
            <a:br>
              <a:rPr lang="en-US" sz="1050" b="1" dirty="0">
                <a:solidFill>
                  <a:srgbClr val="FFFF00"/>
                </a:solidFill>
              </a:rPr>
            </a:br>
            <a:r>
              <a:rPr lang="en-US" sz="1050" b="1" dirty="0" err="1">
                <a:solidFill>
                  <a:srgbClr val="FFFF00"/>
                </a:solidFill>
              </a:rPr>
              <a:t>s.d.</a:t>
            </a:r>
            <a:r>
              <a:rPr lang="en-US" sz="1050" b="1" dirty="0">
                <a:solidFill>
                  <a:srgbClr val="FFFF00"/>
                </a:solidFill>
              </a:rPr>
              <a:t> = 69.7 HU</a:t>
            </a:r>
          </a:p>
        </p:txBody>
      </p:sp>
      <p:sp>
        <p:nvSpPr>
          <p:cNvPr id="73" name="TextBox 72">
            <a:extLst>
              <a:ext uri="{FF2B5EF4-FFF2-40B4-BE49-F238E27FC236}">
                <a16:creationId xmlns:a16="http://schemas.microsoft.com/office/drawing/2014/main" id="{4AA9FB96-A256-4CEC-812E-0C66A9B9C046}"/>
              </a:ext>
            </a:extLst>
          </p:cNvPr>
          <p:cNvSpPr txBox="1"/>
          <p:nvPr/>
        </p:nvSpPr>
        <p:spPr>
          <a:xfrm>
            <a:off x="9726611" y="3215239"/>
            <a:ext cx="1027548" cy="323165"/>
          </a:xfrm>
          <a:prstGeom prst="rect">
            <a:avLst/>
          </a:prstGeom>
          <a:noFill/>
        </p:spPr>
        <p:txBody>
          <a:bodyPr wrap="square" lIns="0" tIns="0" rIns="0" bIns="0" rtlCol="0">
            <a:spAutoFit/>
          </a:bodyPr>
          <a:lstStyle/>
          <a:p>
            <a:pPr algn="ctr"/>
            <a:r>
              <a:rPr lang="en-US" sz="1050" b="1" dirty="0">
                <a:solidFill>
                  <a:srgbClr val="FFFF00"/>
                </a:solidFill>
              </a:rPr>
              <a:t>Mean = -1.4 HU</a:t>
            </a:r>
            <a:br>
              <a:rPr lang="en-US" sz="1050" b="1" dirty="0">
                <a:solidFill>
                  <a:srgbClr val="FFFF00"/>
                </a:solidFill>
              </a:rPr>
            </a:br>
            <a:r>
              <a:rPr lang="en-US" sz="1050" b="1" dirty="0" err="1">
                <a:solidFill>
                  <a:srgbClr val="FFFF00"/>
                </a:solidFill>
              </a:rPr>
              <a:t>s.d.</a:t>
            </a:r>
            <a:r>
              <a:rPr lang="en-US" sz="1050" b="1" dirty="0">
                <a:solidFill>
                  <a:srgbClr val="FFFF00"/>
                </a:solidFill>
              </a:rPr>
              <a:t> = 70.1 HU</a:t>
            </a:r>
          </a:p>
        </p:txBody>
      </p:sp>
      <p:sp>
        <p:nvSpPr>
          <p:cNvPr id="76" name="TextBox 75">
            <a:extLst>
              <a:ext uri="{FF2B5EF4-FFF2-40B4-BE49-F238E27FC236}">
                <a16:creationId xmlns:a16="http://schemas.microsoft.com/office/drawing/2014/main" id="{12F321B7-280F-4003-A585-39EBD5AF193A}"/>
              </a:ext>
            </a:extLst>
          </p:cNvPr>
          <p:cNvSpPr txBox="1"/>
          <p:nvPr/>
        </p:nvSpPr>
        <p:spPr>
          <a:xfrm>
            <a:off x="1558595" y="528512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5.3 HU</a:t>
            </a:r>
          </a:p>
        </p:txBody>
      </p:sp>
      <p:sp>
        <p:nvSpPr>
          <p:cNvPr id="79" name="TextBox 78">
            <a:extLst>
              <a:ext uri="{FF2B5EF4-FFF2-40B4-BE49-F238E27FC236}">
                <a16:creationId xmlns:a16="http://schemas.microsoft.com/office/drawing/2014/main" id="{025213BF-9994-4C00-BFDA-BF3B34730A68}"/>
              </a:ext>
            </a:extLst>
          </p:cNvPr>
          <p:cNvSpPr txBox="1"/>
          <p:nvPr/>
        </p:nvSpPr>
        <p:spPr>
          <a:xfrm>
            <a:off x="4278208" y="5305596"/>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12.8 HU</a:t>
            </a:r>
          </a:p>
        </p:txBody>
      </p:sp>
      <p:sp>
        <p:nvSpPr>
          <p:cNvPr id="82" name="TextBox 81">
            <a:extLst>
              <a:ext uri="{FF2B5EF4-FFF2-40B4-BE49-F238E27FC236}">
                <a16:creationId xmlns:a16="http://schemas.microsoft.com/office/drawing/2014/main" id="{4CEC59DA-EB2F-48B0-ACD4-02B3858FA990}"/>
              </a:ext>
            </a:extLst>
          </p:cNvPr>
          <p:cNvSpPr txBox="1"/>
          <p:nvPr/>
        </p:nvSpPr>
        <p:spPr>
          <a:xfrm>
            <a:off x="7010580" y="5307213"/>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60.7 HU</a:t>
            </a:r>
          </a:p>
        </p:txBody>
      </p:sp>
      <p:sp>
        <p:nvSpPr>
          <p:cNvPr id="85" name="TextBox 84">
            <a:extLst>
              <a:ext uri="{FF2B5EF4-FFF2-40B4-BE49-F238E27FC236}">
                <a16:creationId xmlns:a16="http://schemas.microsoft.com/office/drawing/2014/main" id="{5EEE28E0-0C17-42AC-BEBB-DF0D4B360840}"/>
              </a:ext>
            </a:extLst>
          </p:cNvPr>
          <p:cNvSpPr txBox="1"/>
          <p:nvPr/>
        </p:nvSpPr>
        <p:spPr>
          <a:xfrm>
            <a:off x="9686888" y="5312385"/>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62.4 HU</a:t>
            </a:r>
          </a:p>
        </p:txBody>
      </p:sp>
      <p:sp>
        <p:nvSpPr>
          <p:cNvPr id="37" name="Rectangle 36">
            <a:extLst>
              <a:ext uri="{FF2B5EF4-FFF2-40B4-BE49-F238E27FC236}">
                <a16:creationId xmlns:a16="http://schemas.microsoft.com/office/drawing/2014/main" id="{CBE0501D-E25E-419F-9BE3-918BDA90C1FF}"/>
              </a:ext>
            </a:extLst>
          </p:cNvPr>
          <p:cNvSpPr/>
          <p:nvPr/>
        </p:nvSpPr>
        <p:spPr>
          <a:xfrm>
            <a:off x="1987004" y="1559442"/>
            <a:ext cx="146596" cy="3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 name="Title 3">
            <a:extLst>
              <a:ext uri="{FF2B5EF4-FFF2-40B4-BE49-F238E27FC236}">
                <a16:creationId xmlns:a16="http://schemas.microsoft.com/office/drawing/2014/main" id="{199639B3-B777-4892-AD85-46ED05CADAC6}"/>
              </a:ext>
            </a:extLst>
          </p:cNvPr>
          <p:cNvSpPr txBox="1">
            <a:spLocks/>
          </p:cNvSpPr>
          <p:nvPr/>
        </p:nvSpPr>
        <p:spPr>
          <a:xfrm>
            <a:off x="582303" y="70377"/>
            <a:ext cx="11027394" cy="413181"/>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a:lnSpc>
                <a:spcPct val="70000"/>
              </a:lnSpc>
            </a:pPr>
            <a:r>
              <a:rPr lang="en-US" b="1"/>
              <a:t>Noise evaluation – 100 mA, spectrum-specific mu </a:t>
            </a:r>
            <a:r>
              <a:rPr lang="en-US" b="1">
                <a:solidFill>
                  <a:srgbClr val="FF0000"/>
                </a:solidFill>
              </a:rPr>
              <a:t>#2</a:t>
            </a:r>
            <a:endParaRPr lang="en-US" dirty="0"/>
          </a:p>
        </p:txBody>
      </p:sp>
      <p:sp>
        <p:nvSpPr>
          <p:cNvPr id="40" name="TextBox 39">
            <a:extLst>
              <a:ext uri="{FF2B5EF4-FFF2-40B4-BE49-F238E27FC236}">
                <a16:creationId xmlns:a16="http://schemas.microsoft.com/office/drawing/2014/main" id="{AE3A9EF0-AB97-4B3C-BC2C-1F9705FCFB20}"/>
              </a:ext>
            </a:extLst>
          </p:cNvPr>
          <p:cNvSpPr txBox="1"/>
          <p:nvPr/>
        </p:nvSpPr>
        <p:spPr>
          <a:xfrm>
            <a:off x="11013825" y="328335"/>
            <a:ext cx="1038446" cy="830997"/>
          </a:xfrm>
          <a:prstGeom prst="rect">
            <a:avLst/>
          </a:prstGeom>
          <a:noFill/>
        </p:spPr>
        <p:txBody>
          <a:bodyPr wrap="square" lIns="0" tIns="0" rIns="0" bIns="0" rtlCol="0">
            <a:spAutoFit/>
          </a:bodyPr>
          <a:lstStyle/>
          <a:p>
            <a:pPr algn="ctr"/>
            <a:r>
              <a:rPr lang="en-US" b="1" dirty="0">
                <a:solidFill>
                  <a:srgbClr val="FF0000"/>
                </a:solidFill>
              </a:rPr>
              <a:t>Re-run no different</a:t>
            </a:r>
          </a:p>
          <a:p>
            <a:pPr algn="ctr"/>
            <a:r>
              <a:rPr lang="en-US" b="1" dirty="0">
                <a:solidFill>
                  <a:srgbClr val="FF0000"/>
                </a:solidFill>
              </a:rPr>
              <a:t>???</a:t>
            </a:r>
          </a:p>
        </p:txBody>
      </p:sp>
    </p:spTree>
    <p:extLst>
      <p:ext uri="{BB962C8B-B14F-4D97-AF65-F5344CB8AC3E}">
        <p14:creationId xmlns:p14="http://schemas.microsoft.com/office/powerpoint/2010/main" val="3828281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Recon kernel evaluation</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764327" y="3609864"/>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Soft</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834698" y="3609864"/>
            <a:ext cx="592975"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Bone</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65" y="3904866"/>
            <a:ext cx="2938108" cy="2951774"/>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574579" y="3609864"/>
            <a:ext cx="1087764"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Standard</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45980" y="3904866"/>
            <a:ext cx="2938106" cy="2951772"/>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3314" y="3904865"/>
            <a:ext cx="2938106" cy="2951772"/>
          </a:xfrm>
          <a:prstGeom prst="rect">
            <a:avLst/>
          </a:prstGeom>
        </p:spPr>
      </p:pic>
      <p:sp>
        <p:nvSpPr>
          <p:cNvPr id="23" name="Title 3">
            <a:extLst>
              <a:ext uri="{FF2B5EF4-FFF2-40B4-BE49-F238E27FC236}">
                <a16:creationId xmlns:a16="http://schemas.microsoft.com/office/drawing/2014/main" id="{D07423EE-8266-4559-ADC6-62624F8C2C60}"/>
              </a:ext>
            </a:extLst>
          </p:cNvPr>
          <p:cNvSpPr txBox="1">
            <a:spLocks/>
          </p:cNvSpPr>
          <p:nvPr/>
        </p:nvSpPr>
        <p:spPr>
          <a:xfrm>
            <a:off x="3766451" y="332891"/>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R-L</a:t>
            </a:r>
          </a:p>
        </p:txBody>
      </p:sp>
      <p:pic>
        <p:nvPicPr>
          <p:cNvPr id="25" name="Picture 24">
            <a:extLst>
              <a:ext uri="{FF2B5EF4-FFF2-40B4-BE49-F238E27FC236}">
                <a16:creationId xmlns:a16="http://schemas.microsoft.com/office/drawing/2014/main" id="{8AD0DC46-C203-45BC-9CC2-62F21BB43E5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50590" y="627893"/>
            <a:ext cx="2938108" cy="2951774"/>
          </a:xfrm>
          <a:prstGeom prst="rect">
            <a:avLst/>
          </a:prstGeom>
        </p:spPr>
      </p:pic>
      <p:sp>
        <p:nvSpPr>
          <p:cNvPr id="28" name="Title 3">
            <a:extLst>
              <a:ext uri="{FF2B5EF4-FFF2-40B4-BE49-F238E27FC236}">
                <a16:creationId xmlns:a16="http://schemas.microsoft.com/office/drawing/2014/main" id="{F76F065B-1C2A-4DB3-8FA3-05CD9E5AE087}"/>
              </a:ext>
            </a:extLst>
          </p:cNvPr>
          <p:cNvSpPr txBox="1">
            <a:spLocks/>
          </p:cNvSpPr>
          <p:nvPr/>
        </p:nvSpPr>
        <p:spPr>
          <a:xfrm>
            <a:off x="7792776" y="332891"/>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S-L</a:t>
            </a:r>
          </a:p>
        </p:txBody>
      </p:sp>
      <p:pic>
        <p:nvPicPr>
          <p:cNvPr id="31" name="Picture 30">
            <a:extLst>
              <a:ext uri="{FF2B5EF4-FFF2-40B4-BE49-F238E27FC236}">
                <a16:creationId xmlns:a16="http://schemas.microsoft.com/office/drawing/2014/main" id="{8000D157-D16D-4A45-92C1-CECBE65737E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76914" y="627893"/>
            <a:ext cx="2938108" cy="2951774"/>
          </a:xfrm>
          <a:prstGeom prst="rect">
            <a:avLst/>
          </a:prstGeom>
        </p:spPr>
      </p:pic>
      <p:sp>
        <p:nvSpPr>
          <p:cNvPr id="13" name="Title 3">
            <a:extLst>
              <a:ext uri="{FF2B5EF4-FFF2-40B4-BE49-F238E27FC236}">
                <a16:creationId xmlns:a16="http://schemas.microsoft.com/office/drawing/2014/main" id="{45F497C1-898A-4D10-A95E-7A66071342F8}"/>
              </a:ext>
            </a:extLst>
          </p:cNvPr>
          <p:cNvSpPr txBox="1">
            <a:spLocks/>
          </p:cNvSpPr>
          <p:nvPr/>
        </p:nvSpPr>
        <p:spPr>
          <a:xfrm>
            <a:off x="9917197" y="808756"/>
            <a:ext cx="1629456" cy="243938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Only a slight difference between R-L and S-L.</a:t>
            </a:r>
          </a:p>
          <a:p>
            <a:r>
              <a:rPr lang="en-US" sz="1800" b="1" dirty="0">
                <a:solidFill>
                  <a:srgbClr val="CC3300"/>
                </a:solidFill>
              </a:rPr>
              <a:t>Also, these shift the mean differently than the other 3 kernels (using the same mu).</a:t>
            </a:r>
          </a:p>
        </p:txBody>
      </p:sp>
      <p:sp>
        <p:nvSpPr>
          <p:cNvPr id="17" name="TextBox 16">
            <a:extLst>
              <a:ext uri="{FF2B5EF4-FFF2-40B4-BE49-F238E27FC236}">
                <a16:creationId xmlns:a16="http://schemas.microsoft.com/office/drawing/2014/main" id="{E66C0427-79BA-4570-85C7-5527BDC0B527}"/>
              </a:ext>
            </a:extLst>
          </p:cNvPr>
          <p:cNvSpPr txBox="1"/>
          <p:nvPr/>
        </p:nvSpPr>
        <p:spPr>
          <a:xfrm>
            <a:off x="3629936" y="822405"/>
            <a:ext cx="1027548" cy="323165"/>
          </a:xfrm>
          <a:prstGeom prst="rect">
            <a:avLst/>
          </a:prstGeom>
          <a:noFill/>
        </p:spPr>
        <p:txBody>
          <a:bodyPr wrap="square" lIns="0" tIns="0" rIns="0" bIns="0" rtlCol="0">
            <a:spAutoFit/>
          </a:bodyPr>
          <a:lstStyle/>
          <a:p>
            <a:pPr algn="ctr"/>
            <a:r>
              <a:rPr lang="en-US" sz="1050" b="1" dirty="0">
                <a:solidFill>
                  <a:srgbClr val="FFFF00"/>
                </a:solidFill>
              </a:rPr>
              <a:t>Mean = 7.2 HU</a:t>
            </a:r>
            <a:br>
              <a:rPr lang="en-US" sz="1050" b="1" dirty="0">
                <a:solidFill>
                  <a:srgbClr val="FFFF00"/>
                </a:solidFill>
              </a:rPr>
            </a:br>
            <a:r>
              <a:rPr lang="en-US" sz="1050" b="1" dirty="0" err="1">
                <a:solidFill>
                  <a:srgbClr val="FFFF00"/>
                </a:solidFill>
              </a:rPr>
              <a:t>s.d.</a:t>
            </a:r>
            <a:r>
              <a:rPr lang="en-US" sz="1050" b="1" dirty="0">
                <a:solidFill>
                  <a:srgbClr val="FFFF00"/>
                </a:solidFill>
              </a:rPr>
              <a:t> = 69.1 HU</a:t>
            </a:r>
          </a:p>
        </p:txBody>
      </p:sp>
      <p:sp>
        <p:nvSpPr>
          <p:cNvPr id="20" name="TextBox 19">
            <a:extLst>
              <a:ext uri="{FF2B5EF4-FFF2-40B4-BE49-F238E27FC236}">
                <a16:creationId xmlns:a16="http://schemas.microsoft.com/office/drawing/2014/main" id="{55BEBD86-2837-466C-BD36-9BF43D6A3041}"/>
              </a:ext>
            </a:extLst>
          </p:cNvPr>
          <p:cNvSpPr txBox="1"/>
          <p:nvPr/>
        </p:nvSpPr>
        <p:spPr>
          <a:xfrm>
            <a:off x="7635554" y="833356"/>
            <a:ext cx="1027548" cy="323165"/>
          </a:xfrm>
          <a:prstGeom prst="rect">
            <a:avLst/>
          </a:prstGeom>
          <a:noFill/>
        </p:spPr>
        <p:txBody>
          <a:bodyPr wrap="square" lIns="0" tIns="0" rIns="0" bIns="0" rtlCol="0">
            <a:spAutoFit/>
          </a:bodyPr>
          <a:lstStyle/>
          <a:p>
            <a:pPr algn="ctr"/>
            <a:r>
              <a:rPr lang="en-US" sz="1050" b="1" dirty="0">
                <a:solidFill>
                  <a:srgbClr val="FFFF00"/>
                </a:solidFill>
              </a:rPr>
              <a:t>Mean = 7.3 HU</a:t>
            </a:r>
            <a:br>
              <a:rPr lang="en-US" sz="1050" b="1" dirty="0">
                <a:solidFill>
                  <a:srgbClr val="FFFF00"/>
                </a:solidFill>
              </a:rPr>
            </a:br>
            <a:r>
              <a:rPr lang="en-US" sz="1050" b="1" dirty="0" err="1">
                <a:solidFill>
                  <a:srgbClr val="FFFF00"/>
                </a:solidFill>
              </a:rPr>
              <a:t>s.d.</a:t>
            </a:r>
            <a:r>
              <a:rPr lang="en-US" sz="1050" b="1" dirty="0">
                <a:solidFill>
                  <a:srgbClr val="FFFF00"/>
                </a:solidFill>
              </a:rPr>
              <a:t> = 54.9 HU</a:t>
            </a:r>
          </a:p>
        </p:txBody>
      </p:sp>
      <p:sp>
        <p:nvSpPr>
          <p:cNvPr id="27" name="TextBox 26">
            <a:extLst>
              <a:ext uri="{FF2B5EF4-FFF2-40B4-BE49-F238E27FC236}">
                <a16:creationId xmlns:a16="http://schemas.microsoft.com/office/drawing/2014/main" id="{5BDE11BF-F8C2-4668-A308-E49CD43E6723}"/>
              </a:ext>
            </a:extLst>
          </p:cNvPr>
          <p:cNvSpPr txBox="1"/>
          <p:nvPr/>
        </p:nvSpPr>
        <p:spPr>
          <a:xfrm>
            <a:off x="1587461" y="4095416"/>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24.5 HU</a:t>
            </a:r>
          </a:p>
        </p:txBody>
      </p:sp>
      <p:sp>
        <p:nvSpPr>
          <p:cNvPr id="29" name="TextBox 28">
            <a:extLst>
              <a:ext uri="{FF2B5EF4-FFF2-40B4-BE49-F238E27FC236}">
                <a16:creationId xmlns:a16="http://schemas.microsoft.com/office/drawing/2014/main" id="{5FE280DC-9045-4084-973B-02588780CFEA}"/>
              </a:ext>
            </a:extLst>
          </p:cNvPr>
          <p:cNvSpPr txBox="1"/>
          <p:nvPr/>
        </p:nvSpPr>
        <p:spPr>
          <a:xfrm>
            <a:off x="5634795" y="4095416"/>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37.7 HU</a:t>
            </a:r>
          </a:p>
        </p:txBody>
      </p:sp>
      <p:sp>
        <p:nvSpPr>
          <p:cNvPr id="30" name="TextBox 29">
            <a:extLst>
              <a:ext uri="{FF2B5EF4-FFF2-40B4-BE49-F238E27FC236}">
                <a16:creationId xmlns:a16="http://schemas.microsoft.com/office/drawing/2014/main" id="{7690C6E5-72BD-4713-A4D5-BDB7341E7260}"/>
              </a:ext>
            </a:extLst>
          </p:cNvPr>
          <p:cNvSpPr txBox="1"/>
          <p:nvPr/>
        </p:nvSpPr>
        <p:spPr>
          <a:xfrm>
            <a:off x="9704377" y="4095415"/>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76.9 HU</a:t>
            </a:r>
          </a:p>
        </p:txBody>
      </p:sp>
      <p:pic>
        <p:nvPicPr>
          <p:cNvPr id="6" name="Picture 5">
            <a:extLst>
              <a:ext uri="{FF2B5EF4-FFF2-40B4-BE49-F238E27FC236}">
                <a16:creationId xmlns:a16="http://schemas.microsoft.com/office/drawing/2014/main" id="{8AA3813F-A6F4-4736-B971-BDFE43822DBA}"/>
              </a:ext>
            </a:extLst>
          </p:cNvPr>
          <p:cNvPicPr>
            <a:picLocks noChangeAspect="1"/>
          </p:cNvPicPr>
          <p:nvPr/>
        </p:nvPicPr>
        <p:blipFill>
          <a:blip r:embed="rId7"/>
          <a:stretch>
            <a:fillRect/>
          </a:stretch>
        </p:blipFill>
        <p:spPr>
          <a:xfrm>
            <a:off x="3723" y="833356"/>
            <a:ext cx="1760604" cy="1898361"/>
          </a:xfrm>
          <a:prstGeom prst="rect">
            <a:avLst/>
          </a:prstGeom>
        </p:spPr>
      </p:pic>
      <p:sp>
        <p:nvSpPr>
          <p:cNvPr id="32" name="TextBox 31">
            <a:extLst>
              <a:ext uri="{FF2B5EF4-FFF2-40B4-BE49-F238E27FC236}">
                <a16:creationId xmlns:a16="http://schemas.microsoft.com/office/drawing/2014/main" id="{894844ED-AF82-464B-99C6-85A4F7A3B901}"/>
              </a:ext>
            </a:extLst>
          </p:cNvPr>
          <p:cNvSpPr txBox="1"/>
          <p:nvPr/>
        </p:nvSpPr>
        <p:spPr>
          <a:xfrm>
            <a:off x="682289" y="1235196"/>
            <a:ext cx="403472" cy="161583"/>
          </a:xfrm>
          <a:prstGeom prst="rect">
            <a:avLst/>
          </a:prstGeom>
          <a:noFill/>
        </p:spPr>
        <p:txBody>
          <a:bodyPr wrap="square" lIns="0" tIns="0" rIns="0" bIns="0" rtlCol="0">
            <a:spAutoFit/>
          </a:bodyPr>
          <a:lstStyle/>
          <a:p>
            <a:pPr algn="ctr"/>
            <a:r>
              <a:rPr lang="en-US" sz="1050" b="1" dirty="0">
                <a:solidFill>
                  <a:srgbClr val="FFFF00"/>
                </a:solidFill>
              </a:rPr>
              <a:t>ROI</a:t>
            </a:r>
          </a:p>
        </p:txBody>
      </p:sp>
    </p:spTree>
    <p:extLst>
      <p:ext uri="{BB962C8B-B14F-4D97-AF65-F5344CB8AC3E}">
        <p14:creationId xmlns:p14="http://schemas.microsoft.com/office/powerpoint/2010/main" val="383406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Recon kernel evaluation </a:t>
            </a:r>
            <a:r>
              <a:rPr lang="en-US" b="1" dirty="0">
                <a:solidFill>
                  <a:srgbClr val="FF0000"/>
                </a:solidFill>
              </a:rPr>
              <a:t>#2</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764327" y="3609864"/>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Soft</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834698" y="3609864"/>
            <a:ext cx="592975"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Bone</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65" y="3904866"/>
            <a:ext cx="2938108" cy="2951773"/>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574579" y="3609864"/>
            <a:ext cx="1087764"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Standard</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45980" y="3904866"/>
            <a:ext cx="2938106" cy="2951771"/>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3314" y="3904865"/>
            <a:ext cx="2938106" cy="2951771"/>
          </a:xfrm>
          <a:prstGeom prst="rect">
            <a:avLst/>
          </a:prstGeom>
        </p:spPr>
      </p:pic>
      <p:sp>
        <p:nvSpPr>
          <p:cNvPr id="23" name="Title 3">
            <a:extLst>
              <a:ext uri="{FF2B5EF4-FFF2-40B4-BE49-F238E27FC236}">
                <a16:creationId xmlns:a16="http://schemas.microsoft.com/office/drawing/2014/main" id="{D07423EE-8266-4559-ADC6-62624F8C2C60}"/>
              </a:ext>
            </a:extLst>
          </p:cNvPr>
          <p:cNvSpPr txBox="1">
            <a:spLocks/>
          </p:cNvSpPr>
          <p:nvPr/>
        </p:nvSpPr>
        <p:spPr>
          <a:xfrm>
            <a:off x="3766451" y="332891"/>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R-L</a:t>
            </a:r>
          </a:p>
        </p:txBody>
      </p:sp>
      <p:pic>
        <p:nvPicPr>
          <p:cNvPr id="25" name="Picture 24">
            <a:extLst>
              <a:ext uri="{FF2B5EF4-FFF2-40B4-BE49-F238E27FC236}">
                <a16:creationId xmlns:a16="http://schemas.microsoft.com/office/drawing/2014/main" id="{8AD0DC46-C203-45BC-9CC2-62F21BB43E5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50590" y="627893"/>
            <a:ext cx="2938108" cy="2951773"/>
          </a:xfrm>
          <a:prstGeom prst="rect">
            <a:avLst/>
          </a:prstGeom>
        </p:spPr>
      </p:pic>
      <p:sp>
        <p:nvSpPr>
          <p:cNvPr id="28" name="Title 3">
            <a:extLst>
              <a:ext uri="{FF2B5EF4-FFF2-40B4-BE49-F238E27FC236}">
                <a16:creationId xmlns:a16="http://schemas.microsoft.com/office/drawing/2014/main" id="{F76F065B-1C2A-4DB3-8FA3-05CD9E5AE087}"/>
              </a:ext>
            </a:extLst>
          </p:cNvPr>
          <p:cNvSpPr txBox="1">
            <a:spLocks/>
          </p:cNvSpPr>
          <p:nvPr/>
        </p:nvSpPr>
        <p:spPr>
          <a:xfrm>
            <a:off x="7792776" y="332891"/>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S-L</a:t>
            </a:r>
          </a:p>
        </p:txBody>
      </p:sp>
      <p:pic>
        <p:nvPicPr>
          <p:cNvPr id="31" name="Picture 30">
            <a:extLst>
              <a:ext uri="{FF2B5EF4-FFF2-40B4-BE49-F238E27FC236}">
                <a16:creationId xmlns:a16="http://schemas.microsoft.com/office/drawing/2014/main" id="{8000D157-D16D-4A45-92C1-CECBE65737E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76914" y="627893"/>
            <a:ext cx="2938108" cy="2951773"/>
          </a:xfrm>
          <a:prstGeom prst="rect">
            <a:avLst/>
          </a:prstGeom>
        </p:spPr>
      </p:pic>
      <p:sp>
        <p:nvSpPr>
          <p:cNvPr id="13" name="Title 3">
            <a:extLst>
              <a:ext uri="{FF2B5EF4-FFF2-40B4-BE49-F238E27FC236}">
                <a16:creationId xmlns:a16="http://schemas.microsoft.com/office/drawing/2014/main" id="{45F497C1-898A-4D10-A95E-7A66071342F8}"/>
              </a:ext>
            </a:extLst>
          </p:cNvPr>
          <p:cNvSpPr txBox="1">
            <a:spLocks/>
          </p:cNvSpPr>
          <p:nvPr/>
        </p:nvSpPr>
        <p:spPr>
          <a:xfrm>
            <a:off x="9917197" y="808756"/>
            <a:ext cx="1629456" cy="243938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Only a slight difference between R-L and S-L.</a:t>
            </a:r>
          </a:p>
          <a:p>
            <a:r>
              <a:rPr lang="en-US" sz="1800" b="1" dirty="0">
                <a:solidFill>
                  <a:srgbClr val="CC3300"/>
                </a:solidFill>
              </a:rPr>
              <a:t>Also, these shift the mean differently than the other 3 kernels (using the same mu).</a:t>
            </a:r>
          </a:p>
        </p:txBody>
      </p:sp>
      <p:sp>
        <p:nvSpPr>
          <p:cNvPr id="17" name="TextBox 16">
            <a:extLst>
              <a:ext uri="{FF2B5EF4-FFF2-40B4-BE49-F238E27FC236}">
                <a16:creationId xmlns:a16="http://schemas.microsoft.com/office/drawing/2014/main" id="{E66C0427-79BA-4570-85C7-5527BDC0B527}"/>
              </a:ext>
            </a:extLst>
          </p:cNvPr>
          <p:cNvSpPr txBox="1"/>
          <p:nvPr/>
        </p:nvSpPr>
        <p:spPr>
          <a:xfrm>
            <a:off x="3629936" y="822405"/>
            <a:ext cx="1027548" cy="323165"/>
          </a:xfrm>
          <a:prstGeom prst="rect">
            <a:avLst/>
          </a:prstGeom>
          <a:noFill/>
        </p:spPr>
        <p:txBody>
          <a:bodyPr wrap="square" lIns="0" tIns="0" rIns="0" bIns="0" rtlCol="0">
            <a:spAutoFit/>
          </a:bodyPr>
          <a:lstStyle/>
          <a:p>
            <a:pPr algn="ctr"/>
            <a:r>
              <a:rPr lang="en-US" sz="1050" b="1" dirty="0">
                <a:solidFill>
                  <a:srgbClr val="FFFF00"/>
                </a:solidFill>
              </a:rPr>
              <a:t>Mean = 7.2 HU</a:t>
            </a:r>
            <a:br>
              <a:rPr lang="en-US" sz="1050" b="1" dirty="0">
                <a:solidFill>
                  <a:srgbClr val="FFFF00"/>
                </a:solidFill>
              </a:rPr>
            </a:br>
            <a:r>
              <a:rPr lang="en-US" sz="1050" b="1" dirty="0" err="1">
                <a:solidFill>
                  <a:srgbClr val="FFFF00"/>
                </a:solidFill>
              </a:rPr>
              <a:t>s.d.</a:t>
            </a:r>
            <a:r>
              <a:rPr lang="en-US" sz="1050" b="1" dirty="0">
                <a:solidFill>
                  <a:srgbClr val="FFFF00"/>
                </a:solidFill>
              </a:rPr>
              <a:t> = 69.1 HU</a:t>
            </a:r>
          </a:p>
        </p:txBody>
      </p:sp>
      <p:sp>
        <p:nvSpPr>
          <p:cNvPr id="20" name="TextBox 19">
            <a:extLst>
              <a:ext uri="{FF2B5EF4-FFF2-40B4-BE49-F238E27FC236}">
                <a16:creationId xmlns:a16="http://schemas.microsoft.com/office/drawing/2014/main" id="{55BEBD86-2837-466C-BD36-9BF43D6A3041}"/>
              </a:ext>
            </a:extLst>
          </p:cNvPr>
          <p:cNvSpPr txBox="1"/>
          <p:nvPr/>
        </p:nvSpPr>
        <p:spPr>
          <a:xfrm>
            <a:off x="7635554" y="833356"/>
            <a:ext cx="1027548" cy="323165"/>
          </a:xfrm>
          <a:prstGeom prst="rect">
            <a:avLst/>
          </a:prstGeom>
          <a:noFill/>
        </p:spPr>
        <p:txBody>
          <a:bodyPr wrap="square" lIns="0" tIns="0" rIns="0" bIns="0" rtlCol="0">
            <a:spAutoFit/>
          </a:bodyPr>
          <a:lstStyle/>
          <a:p>
            <a:pPr algn="ctr"/>
            <a:r>
              <a:rPr lang="en-US" sz="1050" b="1" dirty="0">
                <a:solidFill>
                  <a:srgbClr val="FFFF00"/>
                </a:solidFill>
              </a:rPr>
              <a:t>Mean = 7.2 HU</a:t>
            </a:r>
            <a:br>
              <a:rPr lang="en-US" sz="1050" b="1" dirty="0">
                <a:solidFill>
                  <a:srgbClr val="FFFF00"/>
                </a:solidFill>
              </a:rPr>
            </a:br>
            <a:r>
              <a:rPr lang="en-US" sz="1050" b="1" dirty="0" err="1">
                <a:solidFill>
                  <a:srgbClr val="FFFF00"/>
                </a:solidFill>
              </a:rPr>
              <a:t>s.d.</a:t>
            </a:r>
            <a:r>
              <a:rPr lang="en-US" sz="1050" b="1" dirty="0">
                <a:solidFill>
                  <a:srgbClr val="FFFF00"/>
                </a:solidFill>
              </a:rPr>
              <a:t> = 56.1 HU</a:t>
            </a:r>
          </a:p>
        </p:txBody>
      </p:sp>
      <p:sp>
        <p:nvSpPr>
          <p:cNvPr id="27" name="TextBox 26">
            <a:extLst>
              <a:ext uri="{FF2B5EF4-FFF2-40B4-BE49-F238E27FC236}">
                <a16:creationId xmlns:a16="http://schemas.microsoft.com/office/drawing/2014/main" id="{5BDE11BF-F8C2-4668-A308-E49CD43E6723}"/>
              </a:ext>
            </a:extLst>
          </p:cNvPr>
          <p:cNvSpPr txBox="1"/>
          <p:nvPr/>
        </p:nvSpPr>
        <p:spPr>
          <a:xfrm>
            <a:off x="1587461" y="4095416"/>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24.1 HU</a:t>
            </a:r>
          </a:p>
        </p:txBody>
      </p:sp>
      <p:sp>
        <p:nvSpPr>
          <p:cNvPr id="29" name="TextBox 28">
            <a:extLst>
              <a:ext uri="{FF2B5EF4-FFF2-40B4-BE49-F238E27FC236}">
                <a16:creationId xmlns:a16="http://schemas.microsoft.com/office/drawing/2014/main" id="{5FE280DC-9045-4084-973B-02588780CFEA}"/>
              </a:ext>
            </a:extLst>
          </p:cNvPr>
          <p:cNvSpPr txBox="1"/>
          <p:nvPr/>
        </p:nvSpPr>
        <p:spPr>
          <a:xfrm>
            <a:off x="5634795" y="4095416"/>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38.7 HU</a:t>
            </a:r>
          </a:p>
        </p:txBody>
      </p:sp>
      <p:sp>
        <p:nvSpPr>
          <p:cNvPr id="30" name="TextBox 29">
            <a:extLst>
              <a:ext uri="{FF2B5EF4-FFF2-40B4-BE49-F238E27FC236}">
                <a16:creationId xmlns:a16="http://schemas.microsoft.com/office/drawing/2014/main" id="{7690C6E5-72BD-4713-A4D5-BDB7341E7260}"/>
              </a:ext>
            </a:extLst>
          </p:cNvPr>
          <p:cNvSpPr txBox="1"/>
          <p:nvPr/>
        </p:nvSpPr>
        <p:spPr>
          <a:xfrm>
            <a:off x="9704377" y="4095415"/>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78.5 HU</a:t>
            </a:r>
          </a:p>
        </p:txBody>
      </p:sp>
      <p:pic>
        <p:nvPicPr>
          <p:cNvPr id="6" name="Picture 5">
            <a:extLst>
              <a:ext uri="{FF2B5EF4-FFF2-40B4-BE49-F238E27FC236}">
                <a16:creationId xmlns:a16="http://schemas.microsoft.com/office/drawing/2014/main" id="{8AA3813F-A6F4-4736-B971-BDFE43822DBA}"/>
              </a:ext>
            </a:extLst>
          </p:cNvPr>
          <p:cNvPicPr>
            <a:picLocks noChangeAspect="1"/>
          </p:cNvPicPr>
          <p:nvPr/>
        </p:nvPicPr>
        <p:blipFill>
          <a:blip r:embed="rId7"/>
          <a:stretch>
            <a:fillRect/>
          </a:stretch>
        </p:blipFill>
        <p:spPr>
          <a:xfrm>
            <a:off x="3723" y="833356"/>
            <a:ext cx="1760604" cy="1898361"/>
          </a:xfrm>
          <a:prstGeom prst="rect">
            <a:avLst/>
          </a:prstGeom>
        </p:spPr>
      </p:pic>
      <p:sp>
        <p:nvSpPr>
          <p:cNvPr id="32" name="TextBox 31">
            <a:extLst>
              <a:ext uri="{FF2B5EF4-FFF2-40B4-BE49-F238E27FC236}">
                <a16:creationId xmlns:a16="http://schemas.microsoft.com/office/drawing/2014/main" id="{894844ED-AF82-464B-99C6-85A4F7A3B901}"/>
              </a:ext>
            </a:extLst>
          </p:cNvPr>
          <p:cNvSpPr txBox="1"/>
          <p:nvPr/>
        </p:nvSpPr>
        <p:spPr>
          <a:xfrm>
            <a:off x="682289" y="1235196"/>
            <a:ext cx="403472" cy="161583"/>
          </a:xfrm>
          <a:prstGeom prst="rect">
            <a:avLst/>
          </a:prstGeom>
          <a:noFill/>
        </p:spPr>
        <p:txBody>
          <a:bodyPr wrap="square" lIns="0" tIns="0" rIns="0" bIns="0" rtlCol="0">
            <a:spAutoFit/>
          </a:bodyPr>
          <a:lstStyle/>
          <a:p>
            <a:pPr algn="ctr"/>
            <a:r>
              <a:rPr lang="en-US" sz="1050" b="1" dirty="0">
                <a:solidFill>
                  <a:srgbClr val="FFFF00"/>
                </a:solidFill>
              </a:rPr>
              <a:t>ROI</a:t>
            </a:r>
          </a:p>
        </p:txBody>
      </p:sp>
      <p:sp>
        <p:nvSpPr>
          <p:cNvPr id="22" name="TextBox 21">
            <a:extLst>
              <a:ext uri="{FF2B5EF4-FFF2-40B4-BE49-F238E27FC236}">
                <a16:creationId xmlns:a16="http://schemas.microsoft.com/office/drawing/2014/main" id="{DF47146D-C582-4E3C-B91C-EC6D3B2DF1C1}"/>
              </a:ext>
            </a:extLst>
          </p:cNvPr>
          <p:cNvSpPr txBox="1"/>
          <p:nvPr/>
        </p:nvSpPr>
        <p:spPr>
          <a:xfrm>
            <a:off x="6274961" y="2359"/>
            <a:ext cx="4456964" cy="553998"/>
          </a:xfrm>
          <a:prstGeom prst="rect">
            <a:avLst/>
          </a:prstGeom>
          <a:noFill/>
        </p:spPr>
        <p:txBody>
          <a:bodyPr wrap="square" lIns="0" tIns="0" rIns="0" bIns="0" rtlCol="0">
            <a:spAutoFit/>
          </a:bodyPr>
          <a:lstStyle/>
          <a:p>
            <a:pPr algn="ctr"/>
            <a:r>
              <a:rPr lang="en-US" b="1" dirty="0">
                <a:solidFill>
                  <a:srgbClr val="FF0000"/>
                </a:solidFill>
              </a:rPr>
              <a:t>Re-run - these are different ???</a:t>
            </a:r>
          </a:p>
          <a:p>
            <a:pPr algn="ctr"/>
            <a:r>
              <a:rPr lang="en-US" b="1" dirty="0">
                <a:solidFill>
                  <a:srgbClr val="FF0000"/>
                </a:solidFill>
              </a:rPr>
              <a:t>They all use the same projections…</a:t>
            </a:r>
          </a:p>
        </p:txBody>
      </p:sp>
    </p:spTree>
    <p:extLst>
      <p:ext uri="{BB962C8B-B14F-4D97-AF65-F5344CB8AC3E}">
        <p14:creationId xmlns:p14="http://schemas.microsoft.com/office/powerpoint/2010/main" val="325221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Rotation time evaluation</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764327" y="1811219"/>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0.5 s</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834698" y="1811219"/>
            <a:ext cx="592975"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2.0 s</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6396" y="2224401"/>
            <a:ext cx="3640666" cy="3657600"/>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901057" y="1811219"/>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 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43913" y="2224403"/>
            <a:ext cx="3640666" cy="365760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41429" y="2224402"/>
            <a:ext cx="3640666" cy="3657600"/>
          </a:xfrm>
          <a:prstGeom prst="rect">
            <a:avLst/>
          </a:prstGeom>
        </p:spPr>
      </p:pic>
      <p:sp>
        <p:nvSpPr>
          <p:cNvPr id="9" name="TextBox 8">
            <a:extLst>
              <a:ext uri="{FF2B5EF4-FFF2-40B4-BE49-F238E27FC236}">
                <a16:creationId xmlns:a16="http://schemas.microsoft.com/office/drawing/2014/main" id="{9EDBE962-EAB5-459D-A502-1A6895670D0F}"/>
              </a:ext>
            </a:extLst>
          </p:cNvPr>
          <p:cNvSpPr txBox="1"/>
          <p:nvPr/>
        </p:nvSpPr>
        <p:spPr>
          <a:xfrm>
            <a:off x="1590121" y="2862220"/>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53.6 HU</a:t>
            </a:r>
          </a:p>
        </p:txBody>
      </p:sp>
      <p:sp>
        <p:nvSpPr>
          <p:cNvPr id="10" name="TextBox 9">
            <a:extLst>
              <a:ext uri="{FF2B5EF4-FFF2-40B4-BE49-F238E27FC236}">
                <a16:creationId xmlns:a16="http://schemas.microsoft.com/office/drawing/2014/main" id="{06315583-6361-4887-B3CF-FEE98CA9C342}"/>
              </a:ext>
            </a:extLst>
          </p:cNvPr>
          <p:cNvSpPr txBox="1"/>
          <p:nvPr/>
        </p:nvSpPr>
        <p:spPr>
          <a:xfrm>
            <a:off x="5582226" y="2942607"/>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37.2 HU</a:t>
            </a:r>
          </a:p>
        </p:txBody>
      </p:sp>
      <p:sp>
        <p:nvSpPr>
          <p:cNvPr id="11" name="TextBox 10">
            <a:extLst>
              <a:ext uri="{FF2B5EF4-FFF2-40B4-BE49-F238E27FC236}">
                <a16:creationId xmlns:a16="http://schemas.microsoft.com/office/drawing/2014/main" id="{660985B1-2C7C-49AF-B6FF-00D2934417AA}"/>
              </a:ext>
            </a:extLst>
          </p:cNvPr>
          <p:cNvSpPr txBox="1"/>
          <p:nvPr/>
        </p:nvSpPr>
        <p:spPr>
          <a:xfrm>
            <a:off x="9593931" y="294260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27.3 HU</a:t>
            </a:r>
          </a:p>
        </p:txBody>
      </p:sp>
      <p:pic>
        <p:nvPicPr>
          <p:cNvPr id="3" name="Picture 2">
            <a:extLst>
              <a:ext uri="{FF2B5EF4-FFF2-40B4-BE49-F238E27FC236}">
                <a16:creationId xmlns:a16="http://schemas.microsoft.com/office/drawing/2014/main" id="{BF1BB120-51E3-449D-AC8F-F2B0B0FFCA6C}"/>
              </a:ext>
            </a:extLst>
          </p:cNvPr>
          <p:cNvPicPr>
            <a:picLocks noChangeAspect="1"/>
          </p:cNvPicPr>
          <p:nvPr/>
        </p:nvPicPr>
        <p:blipFill>
          <a:blip r:embed="rId5"/>
          <a:stretch>
            <a:fillRect/>
          </a:stretch>
        </p:blipFill>
        <p:spPr>
          <a:xfrm>
            <a:off x="7012426" y="146080"/>
            <a:ext cx="1544306" cy="1665139"/>
          </a:xfrm>
          <a:prstGeom prst="rect">
            <a:avLst/>
          </a:prstGeom>
        </p:spPr>
      </p:pic>
      <p:sp>
        <p:nvSpPr>
          <p:cNvPr id="16" name="TextBox 15">
            <a:extLst>
              <a:ext uri="{FF2B5EF4-FFF2-40B4-BE49-F238E27FC236}">
                <a16:creationId xmlns:a16="http://schemas.microsoft.com/office/drawing/2014/main" id="{2DCF6E1D-1DDD-4B62-BEDE-A1D84177FE0F}"/>
              </a:ext>
            </a:extLst>
          </p:cNvPr>
          <p:cNvSpPr txBox="1"/>
          <p:nvPr/>
        </p:nvSpPr>
        <p:spPr>
          <a:xfrm>
            <a:off x="7582843" y="609358"/>
            <a:ext cx="403472" cy="161583"/>
          </a:xfrm>
          <a:prstGeom prst="rect">
            <a:avLst/>
          </a:prstGeom>
          <a:noFill/>
        </p:spPr>
        <p:txBody>
          <a:bodyPr wrap="square" lIns="0" tIns="0" rIns="0" bIns="0" rtlCol="0">
            <a:spAutoFit/>
          </a:bodyPr>
          <a:lstStyle/>
          <a:p>
            <a:pPr algn="ctr"/>
            <a:r>
              <a:rPr lang="en-US" sz="1050" b="1" dirty="0">
                <a:solidFill>
                  <a:srgbClr val="FFFF00"/>
                </a:solidFill>
              </a:rPr>
              <a:t>ROI</a:t>
            </a:r>
          </a:p>
        </p:txBody>
      </p:sp>
    </p:spTree>
    <p:extLst>
      <p:ext uri="{BB962C8B-B14F-4D97-AF65-F5344CB8AC3E}">
        <p14:creationId xmlns:p14="http://schemas.microsoft.com/office/powerpoint/2010/main" val="2708709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Rotation time evaluation </a:t>
            </a:r>
            <a:r>
              <a:rPr lang="en-US" b="1" dirty="0">
                <a:solidFill>
                  <a:srgbClr val="FF0000"/>
                </a:solidFill>
              </a:rPr>
              <a:t>#2</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764327" y="1811219"/>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0.5 s</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834698" y="1811219"/>
            <a:ext cx="592975"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2.0 s</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6396" y="2224401"/>
            <a:ext cx="3640666" cy="3657599"/>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901057" y="1811219"/>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 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43913" y="2224403"/>
            <a:ext cx="3640666" cy="3657599"/>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41429" y="2224402"/>
            <a:ext cx="3640666" cy="3657599"/>
          </a:xfrm>
          <a:prstGeom prst="rect">
            <a:avLst/>
          </a:prstGeom>
        </p:spPr>
      </p:pic>
      <p:sp>
        <p:nvSpPr>
          <p:cNvPr id="9" name="TextBox 8">
            <a:extLst>
              <a:ext uri="{FF2B5EF4-FFF2-40B4-BE49-F238E27FC236}">
                <a16:creationId xmlns:a16="http://schemas.microsoft.com/office/drawing/2014/main" id="{9EDBE962-EAB5-459D-A502-1A6895670D0F}"/>
              </a:ext>
            </a:extLst>
          </p:cNvPr>
          <p:cNvSpPr txBox="1"/>
          <p:nvPr/>
        </p:nvSpPr>
        <p:spPr>
          <a:xfrm>
            <a:off x="1590121" y="2862220"/>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53.6 HU</a:t>
            </a:r>
          </a:p>
        </p:txBody>
      </p:sp>
      <p:sp>
        <p:nvSpPr>
          <p:cNvPr id="10" name="TextBox 9">
            <a:extLst>
              <a:ext uri="{FF2B5EF4-FFF2-40B4-BE49-F238E27FC236}">
                <a16:creationId xmlns:a16="http://schemas.microsoft.com/office/drawing/2014/main" id="{06315583-6361-4887-B3CF-FEE98CA9C342}"/>
              </a:ext>
            </a:extLst>
          </p:cNvPr>
          <p:cNvSpPr txBox="1"/>
          <p:nvPr/>
        </p:nvSpPr>
        <p:spPr>
          <a:xfrm>
            <a:off x="5582226" y="2942607"/>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37.2 HU</a:t>
            </a:r>
          </a:p>
        </p:txBody>
      </p:sp>
      <p:sp>
        <p:nvSpPr>
          <p:cNvPr id="11" name="TextBox 10">
            <a:extLst>
              <a:ext uri="{FF2B5EF4-FFF2-40B4-BE49-F238E27FC236}">
                <a16:creationId xmlns:a16="http://schemas.microsoft.com/office/drawing/2014/main" id="{660985B1-2C7C-49AF-B6FF-00D2934417AA}"/>
              </a:ext>
            </a:extLst>
          </p:cNvPr>
          <p:cNvSpPr txBox="1"/>
          <p:nvPr/>
        </p:nvSpPr>
        <p:spPr>
          <a:xfrm>
            <a:off x="9593931" y="294260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27.3 HU</a:t>
            </a:r>
          </a:p>
        </p:txBody>
      </p:sp>
      <p:pic>
        <p:nvPicPr>
          <p:cNvPr id="3" name="Picture 2">
            <a:extLst>
              <a:ext uri="{FF2B5EF4-FFF2-40B4-BE49-F238E27FC236}">
                <a16:creationId xmlns:a16="http://schemas.microsoft.com/office/drawing/2014/main" id="{BF1BB120-51E3-449D-AC8F-F2B0B0FFCA6C}"/>
              </a:ext>
            </a:extLst>
          </p:cNvPr>
          <p:cNvPicPr>
            <a:picLocks noChangeAspect="1"/>
          </p:cNvPicPr>
          <p:nvPr/>
        </p:nvPicPr>
        <p:blipFill>
          <a:blip r:embed="rId5"/>
          <a:stretch>
            <a:fillRect/>
          </a:stretch>
        </p:blipFill>
        <p:spPr>
          <a:xfrm>
            <a:off x="7012426" y="146080"/>
            <a:ext cx="1544306" cy="1665139"/>
          </a:xfrm>
          <a:prstGeom prst="rect">
            <a:avLst/>
          </a:prstGeom>
        </p:spPr>
      </p:pic>
      <p:sp>
        <p:nvSpPr>
          <p:cNvPr id="16" name="TextBox 15">
            <a:extLst>
              <a:ext uri="{FF2B5EF4-FFF2-40B4-BE49-F238E27FC236}">
                <a16:creationId xmlns:a16="http://schemas.microsoft.com/office/drawing/2014/main" id="{2DCF6E1D-1DDD-4B62-BEDE-A1D84177FE0F}"/>
              </a:ext>
            </a:extLst>
          </p:cNvPr>
          <p:cNvSpPr txBox="1"/>
          <p:nvPr/>
        </p:nvSpPr>
        <p:spPr>
          <a:xfrm>
            <a:off x="7582843" y="609358"/>
            <a:ext cx="403472" cy="161583"/>
          </a:xfrm>
          <a:prstGeom prst="rect">
            <a:avLst/>
          </a:prstGeom>
          <a:noFill/>
        </p:spPr>
        <p:txBody>
          <a:bodyPr wrap="square" lIns="0" tIns="0" rIns="0" bIns="0" rtlCol="0">
            <a:spAutoFit/>
          </a:bodyPr>
          <a:lstStyle/>
          <a:p>
            <a:pPr algn="ctr"/>
            <a:r>
              <a:rPr lang="en-US" sz="1050" b="1" dirty="0">
                <a:solidFill>
                  <a:srgbClr val="FFFF00"/>
                </a:solidFill>
              </a:rPr>
              <a:t>ROI</a:t>
            </a:r>
          </a:p>
        </p:txBody>
      </p:sp>
      <p:sp>
        <p:nvSpPr>
          <p:cNvPr id="17" name="TextBox 16">
            <a:extLst>
              <a:ext uri="{FF2B5EF4-FFF2-40B4-BE49-F238E27FC236}">
                <a16:creationId xmlns:a16="http://schemas.microsoft.com/office/drawing/2014/main" id="{C1246DB3-447B-4D5C-A2B1-CE6AE2A1955D}"/>
              </a:ext>
            </a:extLst>
          </p:cNvPr>
          <p:cNvSpPr txBox="1"/>
          <p:nvPr/>
        </p:nvSpPr>
        <p:spPr>
          <a:xfrm>
            <a:off x="5582226" y="545177"/>
            <a:ext cx="1038446" cy="830997"/>
          </a:xfrm>
          <a:prstGeom prst="rect">
            <a:avLst/>
          </a:prstGeom>
          <a:noFill/>
        </p:spPr>
        <p:txBody>
          <a:bodyPr wrap="square" lIns="0" tIns="0" rIns="0" bIns="0" rtlCol="0">
            <a:spAutoFit/>
          </a:bodyPr>
          <a:lstStyle/>
          <a:p>
            <a:pPr algn="ctr"/>
            <a:r>
              <a:rPr lang="en-US" b="1" dirty="0">
                <a:solidFill>
                  <a:srgbClr val="FF0000"/>
                </a:solidFill>
              </a:rPr>
              <a:t>Re-run no different</a:t>
            </a:r>
          </a:p>
          <a:p>
            <a:pPr algn="ctr"/>
            <a:r>
              <a:rPr lang="en-US" b="1" dirty="0">
                <a:solidFill>
                  <a:srgbClr val="FF0000"/>
                </a:solidFill>
              </a:rPr>
              <a:t>???</a:t>
            </a:r>
          </a:p>
        </p:txBody>
      </p:sp>
    </p:spTree>
    <p:extLst>
      <p:ext uri="{BB962C8B-B14F-4D97-AF65-F5344CB8AC3E}">
        <p14:creationId xmlns:p14="http://schemas.microsoft.com/office/powerpoint/2010/main" val="3925457943"/>
      </p:ext>
    </p:extLst>
  </p:cSld>
  <p:clrMapOvr>
    <a:masterClrMapping/>
  </p:clrMapOvr>
</p:sld>
</file>

<file path=ppt/theme/theme1.xml><?xml version="1.0" encoding="utf-8"?>
<a:theme xmlns:a="http://schemas.openxmlformats.org/drawingml/2006/main" name="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blank.potx" id="{528A80AB-63E7-4739-B6BF-087BEEDFBFB8}" vid="{0462E467-B115-4F7B-8BB4-E9CD90C1AD1A}"/>
    </a:ext>
  </a:extLst>
</a:theme>
</file>

<file path=ppt/theme/theme2.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30645</TotalTime>
  <Words>2186</Words>
  <Application>Microsoft Office PowerPoint</Application>
  <PresentationFormat>Widescreen</PresentationFormat>
  <Paragraphs>314</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GE Inspira Sans</vt:lpstr>
      <vt:lpstr>GE</vt:lpstr>
      <vt:lpstr>XCIST simulation &amp; recon tests</vt:lpstr>
      <vt:lpstr>Baseline for CatSim phantom experiments</vt:lpstr>
      <vt:lpstr>Noise evaluation – 300 mA, spectrum-specific mu</vt:lpstr>
      <vt:lpstr>Noise evaluation – 100 mA, spectrum-specific mu</vt:lpstr>
      <vt:lpstr>PowerPoint Presentation</vt:lpstr>
      <vt:lpstr>Recon kernel evaluation</vt:lpstr>
      <vt:lpstr>Recon kernel evaluation #2</vt:lpstr>
      <vt:lpstr>Rotation time evaluation</vt:lpstr>
      <vt:lpstr>Rotation time evaluation #2</vt:lpstr>
      <vt:lpstr>Number of views evaluation</vt:lpstr>
      <vt:lpstr>Number of views evaluation #2</vt:lpstr>
      <vt:lpstr>Sampling evaluation</vt:lpstr>
      <vt:lpstr>Scatter evaluation</vt:lpstr>
      <vt:lpstr>Baseline</vt:lpstr>
      <vt:lpstr>16 slices, no phantom offset</vt:lpstr>
      <vt:lpstr>16 slices, no phantom offset</vt:lpstr>
      <vt:lpstr>16 slices, phantom offset +50-mm X</vt:lpstr>
      <vt:lpstr>16 slices, phantom offset +50-mm X</vt:lpstr>
      <vt:lpstr>16 slices, phantom offset +50-mm Y</vt:lpstr>
      <vt:lpstr>16 slices, phantom offset +50-mm Y</vt:lpstr>
      <vt:lpstr>16 slices, phantom offset +4-mm Z</vt:lpstr>
      <vt:lpstr>16 slices, phantom offset +4-mm Z</vt:lpstr>
      <vt:lpstr>16 slices, phantom offset +8-mm Z</vt:lpstr>
      <vt:lpstr>16 slices, phantom offset +8-mm Z</vt:lpstr>
      <vt:lpstr>16 slices, no phantom offset</vt:lpstr>
      <vt:lpstr>16 0.5-mm  slices, no phantom offset, +1-mm recon offset</vt:lpstr>
      <vt:lpstr>Recon offset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XCIST simulation &amp; recon tests</dc:title>
  <dc:creator>Paul FitzGerald</dc:creator>
  <dc:description>Version 1.08
Job 1437
August 25, 2016</dc:description>
  <cp:lastModifiedBy>Paul FitzGerald</cp:lastModifiedBy>
  <cp:revision>182</cp:revision>
  <dcterms:created xsi:type="dcterms:W3CDTF">2022-03-01T15:51:23Z</dcterms:created>
  <dcterms:modified xsi:type="dcterms:W3CDTF">2022-04-18T22:01:01Z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bf68ff9-8dca-4674-8662-f7a570ff3b70_Enabled">
    <vt:lpwstr>True</vt:lpwstr>
  </property>
  <property fmtid="{D5CDD505-2E9C-101B-9397-08002B2CF9AE}" pid="3" name="MSIP_Label_cbf68ff9-8dca-4674-8662-f7a570ff3b70_SiteId">
    <vt:lpwstr>Local</vt:lpwstr>
  </property>
  <property fmtid="{D5CDD505-2E9C-101B-9397-08002B2CF9AE}" pid="4" name="MSIP_Label_cbf68ff9-8dca-4674-8662-f7a570ff3b70_Owner">
    <vt:lpwstr>200003237@ge.com</vt:lpwstr>
  </property>
  <property fmtid="{D5CDD505-2E9C-101B-9397-08002B2CF9AE}" pid="5" name="MSIP_Label_cbf68ff9-8dca-4674-8662-f7a570ff3b70_SetDate">
    <vt:lpwstr>2022-03-30T14:17:18.1891257Z</vt:lpwstr>
  </property>
  <property fmtid="{D5CDD505-2E9C-101B-9397-08002B2CF9AE}" pid="6" name="MSIP_Label_cbf68ff9-8dca-4674-8662-f7a570ff3b70_Name">
    <vt:lpwstr>GE Confidential</vt:lpwstr>
  </property>
  <property fmtid="{D5CDD505-2E9C-101B-9397-08002B2CF9AE}" pid="7" name="MSIP_Label_cbf68ff9-8dca-4674-8662-f7a570ff3b70_Application">
    <vt:lpwstr>Microsoft Azure Information Protection</vt:lpwstr>
  </property>
  <property fmtid="{D5CDD505-2E9C-101B-9397-08002B2CF9AE}" pid="8" name="MSIP_Label_cbf68ff9-8dca-4674-8662-f7a570ff3b70_Extended_MSFT_Method">
    <vt:lpwstr>Manual</vt:lpwstr>
  </property>
  <property fmtid="{D5CDD505-2E9C-101B-9397-08002B2CF9AE}" pid="9" name="Sensitivity">
    <vt:lpwstr>GE Confidential</vt:lpwstr>
  </property>
</Properties>
</file>